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7462500" cy="9753600"/>
  <p:notesSz cx="174625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0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163" y="3023616"/>
            <a:ext cx="14848523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0" i="0">
                <a:solidFill>
                  <a:srgbClr val="12205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0327" y="5462016"/>
            <a:ext cx="12228195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12205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12205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3442" y="2243328"/>
            <a:ext cx="759895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198299" y="1580908"/>
            <a:ext cx="7632700" cy="4893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1F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468850" cy="9753600"/>
          </a:xfrm>
          <a:custGeom>
            <a:avLst/>
            <a:gdLst/>
            <a:ahLst/>
            <a:cxnLst/>
            <a:rect l="l" t="t" r="r" b="b"/>
            <a:pathLst>
              <a:path w="17468850" h="9753600">
                <a:moveTo>
                  <a:pt x="17468848" y="9753599"/>
                </a:moveTo>
                <a:lnTo>
                  <a:pt x="0" y="9753599"/>
                </a:lnTo>
                <a:lnTo>
                  <a:pt x="0" y="0"/>
                </a:lnTo>
                <a:lnTo>
                  <a:pt x="17468848" y="0"/>
                </a:lnTo>
                <a:lnTo>
                  <a:pt x="17468848" y="9753599"/>
                </a:lnTo>
                <a:close/>
              </a:path>
            </a:pathLst>
          </a:custGeom>
          <a:solidFill>
            <a:srgbClr val="F1F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12205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5202" y="496279"/>
            <a:ext cx="13458445" cy="130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0" i="0">
                <a:solidFill>
                  <a:srgbClr val="12205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8926" y="4630913"/>
            <a:ext cx="7697470" cy="391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39409" y="9070848"/>
            <a:ext cx="559003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73442" y="9070848"/>
            <a:ext cx="40178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77572" y="9070848"/>
            <a:ext cx="40178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68850" cy="9753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5554" y="560856"/>
            <a:ext cx="10623550" cy="174561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84555" marR="5080" indent="-872490">
              <a:lnSpc>
                <a:spcPts val="6830"/>
              </a:lnSpc>
              <a:spcBef>
                <a:spcPts val="85"/>
              </a:spcBef>
            </a:pPr>
            <a:r>
              <a:rPr sz="5600" b="1" spc="-210" dirty="0">
                <a:solidFill>
                  <a:srgbClr val="1B2D61"/>
                </a:solidFill>
                <a:latin typeface="Arial"/>
                <a:cs typeface="Arial"/>
              </a:rPr>
              <a:t>Rheumatoid</a:t>
            </a:r>
            <a:r>
              <a:rPr sz="5600" b="1" spc="-229" dirty="0">
                <a:solidFill>
                  <a:srgbClr val="1B2D61"/>
                </a:solidFill>
                <a:latin typeface="Arial"/>
                <a:cs typeface="Arial"/>
              </a:rPr>
              <a:t> </a:t>
            </a:r>
            <a:r>
              <a:rPr sz="5600" b="1" spc="-140" dirty="0">
                <a:solidFill>
                  <a:srgbClr val="1B2D61"/>
                </a:solidFill>
                <a:latin typeface="Arial"/>
                <a:cs typeface="Arial"/>
              </a:rPr>
              <a:t>Arthritis:</a:t>
            </a:r>
            <a:r>
              <a:rPr sz="5600" b="1" spc="-240" dirty="0">
                <a:solidFill>
                  <a:srgbClr val="1B2D61"/>
                </a:solidFill>
                <a:latin typeface="Arial"/>
                <a:cs typeface="Arial"/>
              </a:rPr>
              <a:t> </a:t>
            </a:r>
            <a:r>
              <a:rPr sz="5600" b="1" dirty="0">
                <a:solidFill>
                  <a:srgbClr val="1B2D61"/>
                </a:solidFill>
                <a:latin typeface="Arial"/>
                <a:cs typeface="Arial"/>
              </a:rPr>
              <a:t>A</a:t>
            </a:r>
            <a:r>
              <a:rPr sz="5600" b="1" spc="-235" dirty="0">
                <a:solidFill>
                  <a:srgbClr val="1B2D61"/>
                </a:solidFill>
                <a:latin typeface="Arial"/>
                <a:cs typeface="Arial"/>
              </a:rPr>
              <a:t> </a:t>
            </a:r>
            <a:r>
              <a:rPr sz="5600" b="1" spc="-290" dirty="0">
                <a:solidFill>
                  <a:srgbClr val="1B2D61"/>
                </a:solidFill>
                <a:latin typeface="Arial"/>
                <a:cs typeface="Arial"/>
              </a:rPr>
              <a:t>Systemic </a:t>
            </a:r>
            <a:r>
              <a:rPr sz="5600" b="1" spc="-254" dirty="0">
                <a:solidFill>
                  <a:srgbClr val="1B2D61"/>
                </a:solidFill>
                <a:latin typeface="Arial"/>
                <a:cs typeface="Arial"/>
              </a:rPr>
              <a:t>Disease</a:t>
            </a:r>
            <a:r>
              <a:rPr sz="5600" b="1" spc="-215" dirty="0">
                <a:solidFill>
                  <a:srgbClr val="1B2D61"/>
                </a:solidFill>
                <a:latin typeface="Arial"/>
                <a:cs typeface="Arial"/>
              </a:rPr>
              <a:t> </a:t>
            </a:r>
            <a:r>
              <a:rPr sz="5600" b="1" dirty="0">
                <a:solidFill>
                  <a:srgbClr val="1B2D61"/>
                </a:solidFill>
                <a:latin typeface="Arial"/>
                <a:cs typeface="Arial"/>
              </a:rPr>
              <a:t>with</a:t>
            </a:r>
            <a:r>
              <a:rPr sz="5600" b="1" spc="-210" dirty="0">
                <a:solidFill>
                  <a:srgbClr val="1B2D61"/>
                </a:solidFill>
                <a:latin typeface="Arial"/>
                <a:cs typeface="Arial"/>
              </a:rPr>
              <a:t> </a:t>
            </a:r>
            <a:r>
              <a:rPr sz="5600" b="1" spc="-254" dirty="0">
                <a:solidFill>
                  <a:srgbClr val="1B2D61"/>
                </a:solidFill>
                <a:latin typeface="Arial"/>
                <a:cs typeface="Arial"/>
              </a:rPr>
              <a:t>a</a:t>
            </a:r>
            <a:r>
              <a:rPr sz="5600" b="1" spc="-210" dirty="0">
                <a:solidFill>
                  <a:srgbClr val="1B2D61"/>
                </a:solidFill>
                <a:latin typeface="Arial"/>
                <a:cs typeface="Arial"/>
              </a:rPr>
              <a:t> </a:t>
            </a:r>
            <a:r>
              <a:rPr sz="5600" b="1" spc="-260" dirty="0">
                <a:solidFill>
                  <a:srgbClr val="1B2D61"/>
                </a:solidFill>
                <a:latin typeface="Arial"/>
                <a:cs typeface="Arial"/>
              </a:rPr>
              <a:t>Focal</a:t>
            </a:r>
            <a:r>
              <a:rPr sz="5600" b="1" spc="-210" dirty="0">
                <a:solidFill>
                  <a:srgbClr val="1B2D61"/>
                </a:solidFill>
                <a:latin typeface="Arial"/>
                <a:cs typeface="Arial"/>
              </a:rPr>
              <a:t> </a:t>
            </a:r>
            <a:r>
              <a:rPr sz="5600" b="1" spc="-10" dirty="0">
                <a:solidFill>
                  <a:srgbClr val="1B2D61"/>
                </a:solidFill>
                <a:latin typeface="Arial"/>
                <a:cs typeface="Arial"/>
              </a:rPr>
              <a:t>Impact</a:t>
            </a:r>
            <a:endParaRPr sz="5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8399" y="4373002"/>
            <a:ext cx="3234055" cy="20717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10"/>
              </a:spcBef>
            </a:pPr>
            <a:r>
              <a:rPr sz="3100" spc="-120" dirty="0">
                <a:latin typeface="Arial Black"/>
                <a:cs typeface="Arial Black"/>
              </a:rPr>
              <a:t>prepared</a:t>
            </a:r>
            <a:r>
              <a:rPr sz="3100" spc="-204" dirty="0">
                <a:latin typeface="Arial Black"/>
                <a:cs typeface="Arial Black"/>
              </a:rPr>
              <a:t> </a:t>
            </a:r>
            <a:r>
              <a:rPr sz="3100" spc="-130" dirty="0">
                <a:latin typeface="Arial Black"/>
                <a:cs typeface="Arial Black"/>
              </a:rPr>
              <a:t>by</a:t>
            </a:r>
            <a:r>
              <a:rPr sz="3100" spc="-204" dirty="0">
                <a:latin typeface="Arial Black"/>
                <a:cs typeface="Arial Black"/>
              </a:rPr>
              <a:t> </a:t>
            </a:r>
            <a:r>
              <a:rPr sz="3100" spc="-50" dirty="0">
                <a:latin typeface="Arial Black"/>
                <a:cs typeface="Arial Black"/>
              </a:rPr>
              <a:t>:</a:t>
            </a:r>
            <a:endParaRPr sz="3100" dirty="0">
              <a:latin typeface="Arial Black"/>
              <a:cs typeface="Arial Black"/>
            </a:endParaRPr>
          </a:p>
          <a:p>
            <a:pPr marL="12700" marR="5080" indent="142240">
              <a:lnSpc>
                <a:spcPct val="190000"/>
              </a:lnSpc>
              <a:spcBef>
                <a:spcPts val="1645"/>
              </a:spcBef>
            </a:pPr>
            <a:r>
              <a:rPr sz="2500" dirty="0">
                <a:latin typeface="Lucida Sans Unicode"/>
                <a:cs typeface="Lucida Sans Unicode"/>
              </a:rPr>
              <a:t>Name</a:t>
            </a:r>
            <a:r>
              <a:rPr sz="2500" spc="-150" dirty="0">
                <a:latin typeface="Lucida Sans Unicode"/>
                <a:cs typeface="Lucida Sans Unicode"/>
              </a:rPr>
              <a:t> </a:t>
            </a:r>
            <a:r>
              <a:rPr sz="2500" spc="-135" dirty="0">
                <a:latin typeface="Lucida Sans Unicode"/>
                <a:cs typeface="Lucida Sans Unicode"/>
              </a:rPr>
              <a:t>:</a:t>
            </a:r>
            <a:r>
              <a:rPr sz="2500" spc="-1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ahed</a:t>
            </a:r>
            <a:r>
              <a:rPr sz="2500" spc="-14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bseiso </a:t>
            </a:r>
            <a:r>
              <a:rPr sz="2500" spc="-25" dirty="0">
                <a:latin typeface="Lucida Sans Unicode"/>
                <a:cs typeface="Lucida Sans Unicode"/>
              </a:rPr>
              <a:t>Student</a:t>
            </a:r>
            <a:r>
              <a:rPr sz="2500" spc="-135" dirty="0">
                <a:latin typeface="Lucida Sans Unicode"/>
                <a:cs typeface="Lucida Sans Unicode"/>
              </a:rPr>
              <a:t> </a:t>
            </a:r>
            <a:r>
              <a:rPr sz="2500" spc="-70" dirty="0">
                <a:latin typeface="Lucida Sans Unicode"/>
                <a:cs typeface="Lucida Sans Unicode"/>
              </a:rPr>
              <a:t>No.:</a:t>
            </a:r>
            <a:endParaRPr sz="25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468850" cy="9753600"/>
            <a:chOff x="0" y="0"/>
            <a:chExt cx="1746885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468850" cy="9753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584" y="1736156"/>
              <a:ext cx="114300" cy="1142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584" y="2202881"/>
              <a:ext cx="114300" cy="1142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33713" y="1495370"/>
            <a:ext cx="8846820" cy="9588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650" spc="-245" dirty="0">
                <a:solidFill>
                  <a:srgbClr val="1F1F20"/>
                </a:solidFill>
                <a:latin typeface="Verdana"/>
                <a:cs typeface="Verdana"/>
              </a:rPr>
              <a:t>Requires</a:t>
            </a:r>
            <a:r>
              <a:rPr sz="2650" spc="-2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90" dirty="0">
                <a:solidFill>
                  <a:srgbClr val="1F1F20"/>
                </a:solidFill>
                <a:latin typeface="Verdana"/>
                <a:cs typeface="Verdana"/>
              </a:rPr>
              <a:t>a</a:t>
            </a:r>
            <a:r>
              <a:rPr sz="2650" spc="-2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60" dirty="0">
                <a:solidFill>
                  <a:srgbClr val="1F1F20"/>
                </a:solidFill>
                <a:latin typeface="Verdana"/>
                <a:cs typeface="Verdana"/>
              </a:rPr>
              <a:t>comprehensive</a:t>
            </a:r>
            <a:r>
              <a:rPr sz="2650" spc="-21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65" dirty="0">
                <a:solidFill>
                  <a:srgbClr val="1F1F20"/>
                </a:solidFill>
                <a:latin typeface="Verdana"/>
                <a:cs typeface="Verdana"/>
              </a:rPr>
              <a:t>and</a:t>
            </a:r>
            <a:r>
              <a:rPr sz="2650" spc="-21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29" dirty="0">
                <a:solidFill>
                  <a:srgbClr val="1F1F20"/>
                </a:solidFill>
                <a:latin typeface="Verdana"/>
                <a:cs typeface="Verdana"/>
              </a:rPr>
              <a:t>integrated</a:t>
            </a:r>
            <a:r>
              <a:rPr sz="2650" spc="-21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70" dirty="0">
                <a:solidFill>
                  <a:srgbClr val="1F1F20"/>
                </a:solidFill>
                <a:latin typeface="Verdana"/>
                <a:cs typeface="Verdana"/>
              </a:rPr>
              <a:t>strategy</a:t>
            </a:r>
            <a:endParaRPr sz="2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650" spc="-270" dirty="0">
                <a:solidFill>
                  <a:srgbClr val="1F1F20"/>
                </a:solidFill>
                <a:latin typeface="Verdana"/>
                <a:cs typeface="Verdana"/>
              </a:rPr>
              <a:t>Aims</a:t>
            </a:r>
            <a:r>
              <a:rPr sz="2650" spc="-2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00" dirty="0">
                <a:solidFill>
                  <a:srgbClr val="1F1F20"/>
                </a:solidFill>
                <a:latin typeface="Verdana"/>
                <a:cs typeface="Verdana"/>
              </a:rPr>
              <a:t>to</a:t>
            </a:r>
            <a:r>
              <a:rPr sz="2650" spc="-2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195" dirty="0">
                <a:solidFill>
                  <a:srgbClr val="1F1F20"/>
                </a:solidFill>
                <a:latin typeface="Verdana"/>
                <a:cs typeface="Verdana"/>
              </a:rPr>
              <a:t>control</a:t>
            </a:r>
            <a:r>
              <a:rPr sz="2650" spc="-2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50" dirty="0">
                <a:solidFill>
                  <a:srgbClr val="1F1F20"/>
                </a:solidFill>
                <a:latin typeface="Verdana"/>
                <a:cs typeface="Verdana"/>
              </a:rPr>
              <a:t>disease</a:t>
            </a:r>
            <a:r>
              <a:rPr sz="2650" spc="-2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10" dirty="0">
                <a:solidFill>
                  <a:srgbClr val="1F1F20"/>
                </a:solidFill>
                <a:latin typeface="Verdana"/>
                <a:cs typeface="Verdana"/>
              </a:rPr>
              <a:t>activity</a:t>
            </a:r>
            <a:r>
              <a:rPr sz="2650" spc="-21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65" dirty="0">
                <a:solidFill>
                  <a:srgbClr val="1F1F20"/>
                </a:solidFill>
                <a:latin typeface="Verdana"/>
                <a:cs typeface="Verdana"/>
              </a:rPr>
              <a:t>and</a:t>
            </a:r>
            <a:r>
              <a:rPr sz="2650" spc="-2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70" dirty="0">
                <a:solidFill>
                  <a:srgbClr val="1F1F20"/>
                </a:solidFill>
                <a:latin typeface="Verdana"/>
                <a:cs typeface="Verdana"/>
              </a:rPr>
              <a:t>preserve</a:t>
            </a:r>
            <a:r>
              <a:rPr sz="2650" spc="-2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190" dirty="0">
                <a:solidFill>
                  <a:srgbClr val="1F1F20"/>
                </a:solidFill>
                <a:latin typeface="Verdana"/>
                <a:cs typeface="Verdana"/>
              </a:rPr>
              <a:t>functional</a:t>
            </a:r>
            <a:r>
              <a:rPr sz="2650" spc="-2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75" dirty="0">
                <a:solidFill>
                  <a:srgbClr val="1F1F20"/>
                </a:solidFill>
                <a:latin typeface="Verdana"/>
                <a:cs typeface="Verdana"/>
              </a:rPr>
              <a:t>ability</a:t>
            </a:r>
            <a:endParaRPr sz="26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51584" y="6392331"/>
            <a:ext cx="114300" cy="1514475"/>
            <a:chOff x="1251584" y="6392331"/>
            <a:chExt cx="114300" cy="15144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584" y="6392331"/>
              <a:ext cx="114300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584" y="6859056"/>
              <a:ext cx="114300" cy="114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1584" y="7792506"/>
              <a:ext cx="114300" cy="1142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62659" y="5595151"/>
            <a:ext cx="4248150" cy="24491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83565" marR="83185" indent="-571500">
              <a:lnSpc>
                <a:spcPct val="115500"/>
              </a:lnSpc>
              <a:spcBef>
                <a:spcPts val="185"/>
              </a:spcBef>
            </a:pPr>
            <a:r>
              <a:rPr sz="3050" b="1" spc="-254" dirty="0">
                <a:solidFill>
                  <a:srgbClr val="1F1F20"/>
                </a:solidFill>
                <a:latin typeface="Tahoma"/>
                <a:cs typeface="Tahoma"/>
              </a:rPr>
              <a:t>Medical</a:t>
            </a:r>
            <a:r>
              <a:rPr sz="3050" b="1" spc="-130" dirty="0">
                <a:solidFill>
                  <a:srgbClr val="1F1F20"/>
                </a:solidFill>
                <a:latin typeface="Tahoma"/>
                <a:cs typeface="Tahoma"/>
              </a:rPr>
              <a:t> </a:t>
            </a:r>
            <a:r>
              <a:rPr sz="3050" b="1" spc="-300" dirty="0">
                <a:solidFill>
                  <a:srgbClr val="1F1F20"/>
                </a:solidFill>
                <a:latin typeface="Tahoma"/>
                <a:cs typeface="Tahoma"/>
              </a:rPr>
              <a:t>therapy</a:t>
            </a:r>
            <a:r>
              <a:rPr sz="3050" b="1" spc="-135" dirty="0">
                <a:solidFill>
                  <a:srgbClr val="1F1F20"/>
                </a:solidFill>
                <a:latin typeface="Tahoma"/>
                <a:cs typeface="Tahoma"/>
              </a:rPr>
              <a:t> </a:t>
            </a:r>
            <a:r>
              <a:rPr sz="3050" b="1" spc="-355" dirty="0">
                <a:solidFill>
                  <a:srgbClr val="1F1F20"/>
                </a:solidFill>
                <a:latin typeface="Tahoma"/>
                <a:cs typeface="Tahoma"/>
              </a:rPr>
              <a:t>: </a:t>
            </a:r>
            <a:r>
              <a:rPr sz="2650" spc="-285" dirty="0">
                <a:solidFill>
                  <a:srgbClr val="1F1F20"/>
                </a:solidFill>
                <a:latin typeface="Verdana"/>
                <a:cs typeface="Verdana"/>
              </a:rPr>
              <a:t>Suppresses</a:t>
            </a:r>
            <a:r>
              <a:rPr sz="2650" spc="-254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04" dirty="0">
                <a:solidFill>
                  <a:srgbClr val="1F1F20"/>
                </a:solidFill>
                <a:latin typeface="Verdana"/>
                <a:cs typeface="Verdana"/>
              </a:rPr>
              <a:t>inflammation </a:t>
            </a:r>
            <a:r>
              <a:rPr sz="2650" spc="-200" dirty="0">
                <a:solidFill>
                  <a:srgbClr val="1F1F20"/>
                </a:solidFill>
                <a:latin typeface="Verdana"/>
                <a:cs typeface="Verdana"/>
              </a:rPr>
              <a:t>Halts</a:t>
            </a:r>
            <a:r>
              <a:rPr sz="2650" spc="-23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40" dirty="0">
                <a:solidFill>
                  <a:srgbClr val="1F1F20"/>
                </a:solidFill>
                <a:latin typeface="Verdana"/>
                <a:cs typeface="Verdana"/>
              </a:rPr>
              <a:t>or</a:t>
            </a:r>
            <a:r>
              <a:rPr sz="2650" spc="-23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15" dirty="0">
                <a:solidFill>
                  <a:srgbClr val="1F1F20"/>
                </a:solidFill>
                <a:latin typeface="Verdana"/>
                <a:cs typeface="Verdana"/>
              </a:rPr>
              <a:t>slows</a:t>
            </a:r>
            <a:r>
              <a:rPr sz="2650" spc="-229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85" dirty="0">
                <a:solidFill>
                  <a:srgbClr val="1F1F20"/>
                </a:solidFill>
                <a:latin typeface="Verdana"/>
                <a:cs typeface="Verdana"/>
              </a:rPr>
              <a:t>disease </a:t>
            </a:r>
            <a:r>
              <a:rPr sz="2650" spc="-145" dirty="0">
                <a:solidFill>
                  <a:srgbClr val="1F1F20"/>
                </a:solidFill>
                <a:latin typeface="Verdana"/>
                <a:cs typeface="Verdana"/>
              </a:rPr>
              <a:t>progression</a:t>
            </a:r>
            <a:endParaRPr sz="2650">
              <a:latin typeface="Verdana"/>
              <a:cs typeface="Verdana"/>
            </a:endParaRPr>
          </a:p>
          <a:p>
            <a:pPr marL="583565">
              <a:lnSpc>
                <a:spcPct val="100000"/>
              </a:lnSpc>
              <a:spcBef>
                <a:spcPts val="495"/>
              </a:spcBef>
            </a:pPr>
            <a:r>
              <a:rPr sz="2650" spc="-250" dirty="0">
                <a:solidFill>
                  <a:srgbClr val="1F1F20"/>
                </a:solidFill>
                <a:latin typeface="Verdana"/>
                <a:cs typeface="Verdana"/>
              </a:rPr>
              <a:t>Prevents</a:t>
            </a:r>
            <a:r>
              <a:rPr sz="2650" spc="-21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190" dirty="0">
                <a:solidFill>
                  <a:srgbClr val="1F1F20"/>
                </a:solidFill>
                <a:latin typeface="Verdana"/>
                <a:cs typeface="Verdana"/>
              </a:rPr>
              <a:t>joint</a:t>
            </a:r>
            <a:r>
              <a:rPr sz="2650" spc="-21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200" dirty="0">
                <a:solidFill>
                  <a:srgbClr val="1F1F20"/>
                </a:solidFill>
                <a:latin typeface="Verdana"/>
                <a:cs typeface="Verdana"/>
              </a:rPr>
              <a:t>destruction</a:t>
            </a:r>
            <a:endParaRPr sz="265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60319" y="2674226"/>
            <a:ext cx="14533244" cy="5231765"/>
            <a:chOff x="1460319" y="2674226"/>
            <a:chExt cx="14533244" cy="5231765"/>
          </a:xfrm>
        </p:grpSpPr>
        <p:sp>
          <p:nvSpPr>
            <p:cNvPr id="13" name="object 13"/>
            <p:cNvSpPr/>
            <p:nvPr/>
          </p:nvSpPr>
          <p:spPr>
            <a:xfrm>
              <a:off x="7395980" y="3080400"/>
              <a:ext cx="2679700" cy="2623820"/>
            </a:xfrm>
            <a:custGeom>
              <a:avLst/>
              <a:gdLst/>
              <a:ahLst/>
              <a:cxnLst/>
              <a:rect l="l" t="t" r="r" b="b"/>
              <a:pathLst>
                <a:path w="2679700" h="2623820">
                  <a:moveTo>
                    <a:pt x="1786128" y="251174"/>
                  </a:moveTo>
                  <a:lnTo>
                    <a:pt x="1786128" y="259400"/>
                  </a:lnTo>
                  <a:lnTo>
                    <a:pt x="1785725" y="267606"/>
                  </a:lnTo>
                  <a:lnTo>
                    <a:pt x="1784918" y="275793"/>
                  </a:lnTo>
                  <a:lnTo>
                    <a:pt x="1784112" y="283980"/>
                  </a:lnTo>
                  <a:lnTo>
                    <a:pt x="1782906" y="292107"/>
                  </a:lnTo>
                  <a:lnTo>
                    <a:pt x="1781301" y="300175"/>
                  </a:lnTo>
                  <a:lnTo>
                    <a:pt x="1779696" y="308244"/>
                  </a:lnTo>
                  <a:lnTo>
                    <a:pt x="1767008" y="347294"/>
                  </a:lnTo>
                  <a:lnTo>
                    <a:pt x="1763860" y="354894"/>
                  </a:lnTo>
                  <a:lnTo>
                    <a:pt x="1743797" y="390719"/>
                  </a:lnTo>
                  <a:lnTo>
                    <a:pt x="1739227" y="397559"/>
                  </a:lnTo>
                  <a:lnTo>
                    <a:pt x="1712560" y="428781"/>
                  </a:lnTo>
                  <a:lnTo>
                    <a:pt x="1706744" y="434598"/>
                  </a:lnTo>
                  <a:lnTo>
                    <a:pt x="1700656" y="440115"/>
                  </a:lnTo>
                  <a:lnTo>
                    <a:pt x="1694297" y="445334"/>
                  </a:lnTo>
                  <a:lnTo>
                    <a:pt x="1687938" y="450553"/>
                  </a:lnTo>
                  <a:lnTo>
                    <a:pt x="1681338" y="455447"/>
                  </a:lnTo>
                  <a:lnTo>
                    <a:pt x="1674498" y="460017"/>
                  </a:lnTo>
                  <a:lnTo>
                    <a:pt x="1667658" y="464588"/>
                  </a:lnTo>
                  <a:lnTo>
                    <a:pt x="1660611" y="468812"/>
                  </a:lnTo>
                  <a:lnTo>
                    <a:pt x="1653356" y="472690"/>
                  </a:lnTo>
                  <a:lnTo>
                    <a:pt x="1646101" y="476567"/>
                  </a:lnTo>
                  <a:lnTo>
                    <a:pt x="1638674" y="480080"/>
                  </a:lnTo>
                  <a:lnTo>
                    <a:pt x="1631073" y="483228"/>
                  </a:lnTo>
                  <a:lnTo>
                    <a:pt x="1623473" y="486377"/>
                  </a:lnTo>
                  <a:lnTo>
                    <a:pt x="1583955" y="497522"/>
                  </a:lnTo>
                  <a:lnTo>
                    <a:pt x="1575887" y="499127"/>
                  </a:lnTo>
                  <a:lnTo>
                    <a:pt x="1567759" y="500332"/>
                  </a:lnTo>
                  <a:lnTo>
                    <a:pt x="1559573" y="501139"/>
                  </a:lnTo>
                  <a:lnTo>
                    <a:pt x="1551386" y="501945"/>
                  </a:lnTo>
                  <a:lnTo>
                    <a:pt x="1543180" y="502348"/>
                  </a:lnTo>
                  <a:lnTo>
                    <a:pt x="1534953" y="502348"/>
                  </a:lnTo>
                  <a:lnTo>
                    <a:pt x="1526727" y="502348"/>
                  </a:lnTo>
                  <a:lnTo>
                    <a:pt x="1518521" y="501945"/>
                  </a:lnTo>
                  <a:lnTo>
                    <a:pt x="1510334" y="501139"/>
                  </a:lnTo>
                  <a:lnTo>
                    <a:pt x="1502147" y="500332"/>
                  </a:lnTo>
                  <a:lnTo>
                    <a:pt x="1494020" y="499127"/>
                  </a:lnTo>
                  <a:lnTo>
                    <a:pt x="1485952" y="497522"/>
                  </a:lnTo>
                  <a:lnTo>
                    <a:pt x="1477883" y="495917"/>
                  </a:lnTo>
                  <a:lnTo>
                    <a:pt x="1469913" y="493920"/>
                  </a:lnTo>
                  <a:lnTo>
                    <a:pt x="1462041" y="491532"/>
                  </a:lnTo>
                  <a:lnTo>
                    <a:pt x="1454169" y="489145"/>
                  </a:lnTo>
                  <a:lnTo>
                    <a:pt x="1446433" y="486377"/>
                  </a:lnTo>
                  <a:lnTo>
                    <a:pt x="1438833" y="483228"/>
                  </a:lnTo>
                  <a:lnTo>
                    <a:pt x="1431233" y="480080"/>
                  </a:lnTo>
                  <a:lnTo>
                    <a:pt x="1423805" y="476567"/>
                  </a:lnTo>
                  <a:lnTo>
                    <a:pt x="1416550" y="472690"/>
                  </a:lnTo>
                  <a:lnTo>
                    <a:pt x="1409295" y="468812"/>
                  </a:lnTo>
                  <a:lnTo>
                    <a:pt x="1402248" y="464588"/>
                  </a:lnTo>
                  <a:lnTo>
                    <a:pt x="1395408" y="460017"/>
                  </a:lnTo>
                  <a:lnTo>
                    <a:pt x="1388568" y="455447"/>
                  </a:lnTo>
                  <a:lnTo>
                    <a:pt x="1381969" y="450553"/>
                  </a:lnTo>
                  <a:lnTo>
                    <a:pt x="1375610" y="445334"/>
                  </a:lnTo>
                  <a:lnTo>
                    <a:pt x="1369251" y="440115"/>
                  </a:lnTo>
                  <a:lnTo>
                    <a:pt x="1340793" y="410517"/>
                  </a:lnTo>
                  <a:lnTo>
                    <a:pt x="1317315" y="376831"/>
                  </a:lnTo>
                  <a:lnTo>
                    <a:pt x="1313437" y="369576"/>
                  </a:lnTo>
                  <a:lnTo>
                    <a:pt x="1309559" y="362322"/>
                  </a:lnTo>
                  <a:lnTo>
                    <a:pt x="1294594" y="324086"/>
                  </a:lnTo>
                  <a:lnTo>
                    <a:pt x="1292206" y="316214"/>
                  </a:lnTo>
                  <a:lnTo>
                    <a:pt x="1290210" y="308244"/>
                  </a:lnTo>
                  <a:lnTo>
                    <a:pt x="1288605" y="300175"/>
                  </a:lnTo>
                  <a:lnTo>
                    <a:pt x="1287000" y="292107"/>
                  </a:lnTo>
                  <a:lnTo>
                    <a:pt x="1285795" y="283980"/>
                  </a:lnTo>
                  <a:lnTo>
                    <a:pt x="1284988" y="275793"/>
                  </a:lnTo>
                  <a:lnTo>
                    <a:pt x="1284182" y="267606"/>
                  </a:lnTo>
                  <a:lnTo>
                    <a:pt x="1283779" y="259400"/>
                  </a:lnTo>
                  <a:lnTo>
                    <a:pt x="1283779" y="251174"/>
                  </a:lnTo>
                  <a:lnTo>
                    <a:pt x="1283779" y="242947"/>
                  </a:lnTo>
                  <a:lnTo>
                    <a:pt x="1288605" y="202172"/>
                  </a:lnTo>
                  <a:lnTo>
                    <a:pt x="1299750" y="162654"/>
                  </a:lnTo>
                  <a:lnTo>
                    <a:pt x="1313437" y="132771"/>
                  </a:lnTo>
                  <a:lnTo>
                    <a:pt x="1317315" y="125516"/>
                  </a:lnTo>
                  <a:lnTo>
                    <a:pt x="1340793" y="91830"/>
                  </a:lnTo>
                  <a:lnTo>
                    <a:pt x="1346012" y="85472"/>
                  </a:lnTo>
                  <a:lnTo>
                    <a:pt x="1375610" y="57013"/>
                  </a:lnTo>
                  <a:lnTo>
                    <a:pt x="1381969" y="51795"/>
                  </a:lnTo>
                  <a:lnTo>
                    <a:pt x="1416551" y="29658"/>
                  </a:lnTo>
                  <a:lnTo>
                    <a:pt x="1454169" y="13203"/>
                  </a:lnTo>
                  <a:lnTo>
                    <a:pt x="1462041" y="10815"/>
                  </a:lnTo>
                  <a:lnTo>
                    <a:pt x="1469913" y="8427"/>
                  </a:lnTo>
                  <a:lnTo>
                    <a:pt x="1510334" y="1209"/>
                  </a:lnTo>
                  <a:lnTo>
                    <a:pt x="1518521" y="403"/>
                  </a:lnTo>
                  <a:lnTo>
                    <a:pt x="1526727" y="0"/>
                  </a:lnTo>
                  <a:lnTo>
                    <a:pt x="1534953" y="0"/>
                  </a:lnTo>
                  <a:lnTo>
                    <a:pt x="1543180" y="0"/>
                  </a:lnTo>
                  <a:lnTo>
                    <a:pt x="1551386" y="403"/>
                  </a:lnTo>
                  <a:lnTo>
                    <a:pt x="1559573" y="1209"/>
                  </a:lnTo>
                  <a:lnTo>
                    <a:pt x="1567759" y="2015"/>
                  </a:lnTo>
                  <a:lnTo>
                    <a:pt x="1607865" y="10815"/>
                  </a:lnTo>
                  <a:lnTo>
                    <a:pt x="1631073" y="19119"/>
                  </a:lnTo>
                  <a:lnTo>
                    <a:pt x="1638674" y="22267"/>
                  </a:lnTo>
                  <a:lnTo>
                    <a:pt x="1646101" y="25780"/>
                  </a:lnTo>
                  <a:lnTo>
                    <a:pt x="1653356" y="29658"/>
                  </a:lnTo>
                  <a:lnTo>
                    <a:pt x="1660611" y="33536"/>
                  </a:lnTo>
                  <a:lnTo>
                    <a:pt x="1667658" y="37760"/>
                  </a:lnTo>
                  <a:lnTo>
                    <a:pt x="1674498" y="42330"/>
                  </a:lnTo>
                  <a:lnTo>
                    <a:pt x="1681338" y="46900"/>
                  </a:lnTo>
                  <a:lnTo>
                    <a:pt x="1687938" y="51795"/>
                  </a:lnTo>
                  <a:lnTo>
                    <a:pt x="1694297" y="57013"/>
                  </a:lnTo>
                  <a:lnTo>
                    <a:pt x="1700656" y="62232"/>
                  </a:lnTo>
                  <a:lnTo>
                    <a:pt x="1706744" y="67750"/>
                  </a:lnTo>
                  <a:lnTo>
                    <a:pt x="1712560" y="73567"/>
                  </a:lnTo>
                  <a:lnTo>
                    <a:pt x="1718377" y="79384"/>
                  </a:lnTo>
                  <a:lnTo>
                    <a:pt x="1723895" y="85472"/>
                  </a:lnTo>
                  <a:lnTo>
                    <a:pt x="1729114" y="91830"/>
                  </a:lnTo>
                  <a:lnTo>
                    <a:pt x="1734332" y="98189"/>
                  </a:lnTo>
                  <a:lnTo>
                    <a:pt x="1739227" y="104789"/>
                  </a:lnTo>
                  <a:lnTo>
                    <a:pt x="1743797" y="111629"/>
                  </a:lnTo>
                  <a:lnTo>
                    <a:pt x="1748367" y="118469"/>
                  </a:lnTo>
                  <a:lnTo>
                    <a:pt x="1767008" y="155053"/>
                  </a:lnTo>
                  <a:lnTo>
                    <a:pt x="1770156" y="162654"/>
                  </a:lnTo>
                  <a:lnTo>
                    <a:pt x="1781301" y="202172"/>
                  </a:lnTo>
                  <a:lnTo>
                    <a:pt x="1782906" y="210240"/>
                  </a:lnTo>
                  <a:lnTo>
                    <a:pt x="1784112" y="218368"/>
                  </a:lnTo>
                  <a:lnTo>
                    <a:pt x="1784918" y="226554"/>
                  </a:lnTo>
                  <a:lnTo>
                    <a:pt x="1785725" y="234741"/>
                  </a:lnTo>
                  <a:lnTo>
                    <a:pt x="1786128" y="242947"/>
                  </a:lnTo>
                  <a:lnTo>
                    <a:pt x="1786128" y="251174"/>
                  </a:lnTo>
                  <a:close/>
                </a:path>
                <a:path w="2679700" h="2623820">
                  <a:moveTo>
                    <a:pt x="502348" y="1869852"/>
                  </a:moveTo>
                  <a:lnTo>
                    <a:pt x="502348" y="1878079"/>
                  </a:lnTo>
                  <a:lnTo>
                    <a:pt x="501945" y="1886285"/>
                  </a:lnTo>
                  <a:lnTo>
                    <a:pt x="501139" y="1894472"/>
                  </a:lnTo>
                  <a:lnTo>
                    <a:pt x="500332" y="1902658"/>
                  </a:lnTo>
                  <a:lnTo>
                    <a:pt x="499127" y="1910786"/>
                  </a:lnTo>
                  <a:lnTo>
                    <a:pt x="497522" y="1918854"/>
                  </a:lnTo>
                  <a:lnTo>
                    <a:pt x="495917" y="1926922"/>
                  </a:lnTo>
                  <a:lnTo>
                    <a:pt x="493921" y="1934892"/>
                  </a:lnTo>
                  <a:lnTo>
                    <a:pt x="491533" y="1942764"/>
                  </a:lnTo>
                  <a:lnTo>
                    <a:pt x="489145" y="1950636"/>
                  </a:lnTo>
                  <a:lnTo>
                    <a:pt x="486377" y="1958372"/>
                  </a:lnTo>
                  <a:lnTo>
                    <a:pt x="483228" y="1965972"/>
                  </a:lnTo>
                  <a:lnTo>
                    <a:pt x="480080" y="1973572"/>
                  </a:lnTo>
                  <a:lnTo>
                    <a:pt x="460018" y="2009397"/>
                  </a:lnTo>
                  <a:lnTo>
                    <a:pt x="455447" y="2016237"/>
                  </a:lnTo>
                  <a:lnTo>
                    <a:pt x="450553" y="2022836"/>
                  </a:lnTo>
                  <a:lnTo>
                    <a:pt x="445334" y="2029195"/>
                  </a:lnTo>
                  <a:lnTo>
                    <a:pt x="440116" y="2035554"/>
                  </a:lnTo>
                  <a:lnTo>
                    <a:pt x="434598" y="2041642"/>
                  </a:lnTo>
                  <a:lnTo>
                    <a:pt x="428781" y="2047459"/>
                  </a:lnTo>
                  <a:lnTo>
                    <a:pt x="422964" y="2053276"/>
                  </a:lnTo>
                  <a:lnTo>
                    <a:pt x="390719" y="2078695"/>
                  </a:lnTo>
                  <a:lnTo>
                    <a:pt x="369577" y="2091368"/>
                  </a:lnTo>
                  <a:lnTo>
                    <a:pt x="362322" y="2095246"/>
                  </a:lnTo>
                  <a:lnTo>
                    <a:pt x="324086" y="2110211"/>
                  </a:lnTo>
                  <a:lnTo>
                    <a:pt x="316214" y="2112599"/>
                  </a:lnTo>
                  <a:lnTo>
                    <a:pt x="308244" y="2114595"/>
                  </a:lnTo>
                  <a:lnTo>
                    <a:pt x="300175" y="2116200"/>
                  </a:lnTo>
                  <a:lnTo>
                    <a:pt x="292107" y="2117805"/>
                  </a:lnTo>
                  <a:lnTo>
                    <a:pt x="283980" y="2119011"/>
                  </a:lnTo>
                  <a:lnTo>
                    <a:pt x="275793" y="2119817"/>
                  </a:lnTo>
                  <a:lnTo>
                    <a:pt x="267607" y="2120623"/>
                  </a:lnTo>
                  <a:lnTo>
                    <a:pt x="259400" y="2121026"/>
                  </a:lnTo>
                  <a:lnTo>
                    <a:pt x="251174" y="2121026"/>
                  </a:lnTo>
                  <a:lnTo>
                    <a:pt x="242948" y="2121026"/>
                  </a:lnTo>
                  <a:lnTo>
                    <a:pt x="202172" y="2116200"/>
                  </a:lnTo>
                  <a:lnTo>
                    <a:pt x="194104" y="2114595"/>
                  </a:lnTo>
                  <a:lnTo>
                    <a:pt x="186134" y="2112599"/>
                  </a:lnTo>
                  <a:lnTo>
                    <a:pt x="178262" y="2110211"/>
                  </a:lnTo>
                  <a:lnTo>
                    <a:pt x="170390" y="2107823"/>
                  </a:lnTo>
                  <a:lnTo>
                    <a:pt x="132771" y="2091368"/>
                  </a:lnTo>
                  <a:lnTo>
                    <a:pt x="98190" y="2069231"/>
                  </a:lnTo>
                  <a:lnTo>
                    <a:pt x="73567" y="2047459"/>
                  </a:lnTo>
                  <a:lnTo>
                    <a:pt x="67750" y="2041642"/>
                  </a:lnTo>
                  <a:lnTo>
                    <a:pt x="62232" y="2035554"/>
                  </a:lnTo>
                  <a:lnTo>
                    <a:pt x="57014" y="2029195"/>
                  </a:lnTo>
                  <a:lnTo>
                    <a:pt x="51795" y="2022836"/>
                  </a:lnTo>
                  <a:lnTo>
                    <a:pt x="46900" y="2016237"/>
                  </a:lnTo>
                  <a:lnTo>
                    <a:pt x="42330" y="2009397"/>
                  </a:lnTo>
                  <a:lnTo>
                    <a:pt x="37760" y="2002557"/>
                  </a:lnTo>
                  <a:lnTo>
                    <a:pt x="19119" y="1965972"/>
                  </a:lnTo>
                  <a:lnTo>
                    <a:pt x="6431" y="1926922"/>
                  </a:lnTo>
                  <a:lnTo>
                    <a:pt x="4826" y="1918854"/>
                  </a:lnTo>
                  <a:lnTo>
                    <a:pt x="3221" y="1910786"/>
                  </a:lnTo>
                  <a:lnTo>
                    <a:pt x="2015" y="1902658"/>
                  </a:lnTo>
                  <a:lnTo>
                    <a:pt x="1209" y="1894472"/>
                  </a:lnTo>
                  <a:lnTo>
                    <a:pt x="403" y="1886285"/>
                  </a:lnTo>
                  <a:lnTo>
                    <a:pt x="0" y="1878079"/>
                  </a:lnTo>
                  <a:lnTo>
                    <a:pt x="0" y="1869852"/>
                  </a:lnTo>
                  <a:lnTo>
                    <a:pt x="0" y="1861626"/>
                  </a:lnTo>
                  <a:lnTo>
                    <a:pt x="403" y="1853420"/>
                  </a:lnTo>
                  <a:lnTo>
                    <a:pt x="1209" y="1845233"/>
                  </a:lnTo>
                  <a:lnTo>
                    <a:pt x="2015" y="1837046"/>
                  </a:lnTo>
                  <a:lnTo>
                    <a:pt x="10815" y="1796940"/>
                  </a:lnTo>
                  <a:lnTo>
                    <a:pt x="13203" y="1789068"/>
                  </a:lnTo>
                  <a:lnTo>
                    <a:pt x="29658" y="1751450"/>
                  </a:lnTo>
                  <a:lnTo>
                    <a:pt x="33536" y="1744195"/>
                  </a:lnTo>
                  <a:lnTo>
                    <a:pt x="37760" y="1737147"/>
                  </a:lnTo>
                  <a:lnTo>
                    <a:pt x="42330" y="1730307"/>
                  </a:lnTo>
                  <a:lnTo>
                    <a:pt x="46900" y="1723467"/>
                  </a:lnTo>
                  <a:lnTo>
                    <a:pt x="51795" y="1716868"/>
                  </a:lnTo>
                  <a:lnTo>
                    <a:pt x="57014" y="1710509"/>
                  </a:lnTo>
                  <a:lnTo>
                    <a:pt x="62232" y="1704150"/>
                  </a:lnTo>
                  <a:lnTo>
                    <a:pt x="91831" y="1675692"/>
                  </a:lnTo>
                  <a:lnTo>
                    <a:pt x="98190" y="1670473"/>
                  </a:lnTo>
                  <a:lnTo>
                    <a:pt x="132771" y="1648336"/>
                  </a:lnTo>
                  <a:lnTo>
                    <a:pt x="140026" y="1644459"/>
                  </a:lnTo>
                  <a:lnTo>
                    <a:pt x="178262" y="1629494"/>
                  </a:lnTo>
                  <a:lnTo>
                    <a:pt x="218368" y="1620694"/>
                  </a:lnTo>
                  <a:lnTo>
                    <a:pt x="251174" y="1618678"/>
                  </a:lnTo>
                  <a:lnTo>
                    <a:pt x="259400" y="1618678"/>
                  </a:lnTo>
                  <a:lnTo>
                    <a:pt x="300175" y="1623504"/>
                  </a:lnTo>
                  <a:lnTo>
                    <a:pt x="339694" y="1634649"/>
                  </a:lnTo>
                  <a:lnTo>
                    <a:pt x="369577" y="1648336"/>
                  </a:lnTo>
                  <a:lnTo>
                    <a:pt x="376831" y="1652214"/>
                  </a:lnTo>
                  <a:lnTo>
                    <a:pt x="410517" y="1675692"/>
                  </a:lnTo>
                  <a:lnTo>
                    <a:pt x="416876" y="1680910"/>
                  </a:lnTo>
                  <a:lnTo>
                    <a:pt x="422964" y="1686428"/>
                  </a:lnTo>
                  <a:lnTo>
                    <a:pt x="428781" y="1692245"/>
                  </a:lnTo>
                  <a:lnTo>
                    <a:pt x="434598" y="1698062"/>
                  </a:lnTo>
                  <a:lnTo>
                    <a:pt x="440116" y="1704150"/>
                  </a:lnTo>
                  <a:lnTo>
                    <a:pt x="445334" y="1710509"/>
                  </a:lnTo>
                  <a:lnTo>
                    <a:pt x="450553" y="1716868"/>
                  </a:lnTo>
                  <a:lnTo>
                    <a:pt x="455447" y="1723467"/>
                  </a:lnTo>
                  <a:lnTo>
                    <a:pt x="460018" y="1730307"/>
                  </a:lnTo>
                  <a:lnTo>
                    <a:pt x="464588" y="1737147"/>
                  </a:lnTo>
                  <a:lnTo>
                    <a:pt x="468812" y="1744195"/>
                  </a:lnTo>
                  <a:lnTo>
                    <a:pt x="472690" y="1751450"/>
                  </a:lnTo>
                  <a:lnTo>
                    <a:pt x="476568" y="1758705"/>
                  </a:lnTo>
                  <a:lnTo>
                    <a:pt x="491533" y="1796940"/>
                  </a:lnTo>
                  <a:lnTo>
                    <a:pt x="493921" y="1804812"/>
                  </a:lnTo>
                  <a:lnTo>
                    <a:pt x="495917" y="1812782"/>
                  </a:lnTo>
                  <a:lnTo>
                    <a:pt x="497522" y="1820850"/>
                  </a:lnTo>
                  <a:lnTo>
                    <a:pt x="499127" y="1828919"/>
                  </a:lnTo>
                  <a:lnTo>
                    <a:pt x="500332" y="1837046"/>
                  </a:lnTo>
                  <a:lnTo>
                    <a:pt x="501139" y="1845233"/>
                  </a:lnTo>
                  <a:lnTo>
                    <a:pt x="501945" y="1853420"/>
                  </a:lnTo>
                  <a:lnTo>
                    <a:pt x="502348" y="1861626"/>
                  </a:lnTo>
                  <a:lnTo>
                    <a:pt x="502348" y="1869852"/>
                  </a:lnTo>
                  <a:close/>
                </a:path>
                <a:path w="2679700" h="2623820">
                  <a:moveTo>
                    <a:pt x="2679192" y="2623375"/>
                  </a:moveTo>
                  <a:lnTo>
                    <a:pt x="2679192" y="2455925"/>
                  </a:lnTo>
                  <a:lnTo>
                    <a:pt x="2675180" y="2433076"/>
                  </a:lnTo>
                  <a:lnTo>
                    <a:pt x="2663842" y="2415459"/>
                  </a:lnTo>
                  <a:lnTo>
                    <a:pt x="2646225" y="2404121"/>
                  </a:lnTo>
                  <a:lnTo>
                    <a:pt x="2623375" y="2400109"/>
                  </a:lnTo>
                  <a:lnTo>
                    <a:pt x="535838" y="2400109"/>
                  </a:lnTo>
                  <a:lnTo>
                    <a:pt x="480021" y="2333129"/>
                  </a:lnTo>
                  <a:lnTo>
                    <a:pt x="461358" y="2314378"/>
                  </a:lnTo>
                  <a:lnTo>
                    <a:pt x="439554" y="2300337"/>
                  </a:lnTo>
                  <a:lnTo>
                    <a:pt x="415658" y="2291528"/>
                  </a:lnTo>
                  <a:lnTo>
                    <a:pt x="390715" y="2288476"/>
                  </a:lnTo>
                  <a:lnTo>
                    <a:pt x="111633" y="2288476"/>
                  </a:lnTo>
                  <a:lnTo>
                    <a:pt x="68287" y="2297285"/>
                  </a:lnTo>
                  <a:lnTo>
                    <a:pt x="32792" y="2321268"/>
                  </a:lnTo>
                  <a:lnTo>
                    <a:pt x="8808" y="2356764"/>
                  </a:lnTo>
                  <a:lnTo>
                    <a:pt x="0" y="2400109"/>
                  </a:lnTo>
                  <a:lnTo>
                    <a:pt x="0" y="2623375"/>
                  </a:lnTo>
                </a:path>
              </a:pathLst>
            </a:custGeom>
            <a:ln w="111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34637" y="4107423"/>
              <a:ext cx="638175" cy="625475"/>
            </a:xfrm>
            <a:custGeom>
              <a:avLst/>
              <a:gdLst/>
              <a:ahLst/>
              <a:cxnLst/>
              <a:rect l="l" t="t" r="r" b="b"/>
              <a:pathLst>
                <a:path w="638175" h="625475">
                  <a:moveTo>
                    <a:pt x="0" y="0"/>
                  </a:moveTo>
                  <a:lnTo>
                    <a:pt x="78143" y="301409"/>
                  </a:lnTo>
                  <a:lnTo>
                    <a:pt x="93754" y="337864"/>
                  </a:lnTo>
                  <a:lnTo>
                    <a:pt x="115121" y="371179"/>
                  </a:lnTo>
                  <a:lnTo>
                    <a:pt x="141721" y="400308"/>
                  </a:lnTo>
                  <a:lnTo>
                    <a:pt x="173031" y="424205"/>
                  </a:lnTo>
                  <a:lnTo>
                    <a:pt x="485603" y="608399"/>
                  </a:lnTo>
                  <a:lnTo>
                    <a:pt x="523279" y="624098"/>
                  </a:lnTo>
                  <a:lnTo>
                    <a:pt x="535838" y="625144"/>
                  </a:lnTo>
                  <a:lnTo>
                    <a:pt x="560781" y="622005"/>
                  </a:lnTo>
                  <a:lnTo>
                    <a:pt x="584677" y="612586"/>
                  </a:lnTo>
                  <a:lnTo>
                    <a:pt x="606481" y="596887"/>
                  </a:lnTo>
                  <a:lnTo>
                    <a:pt x="625144" y="574909"/>
                  </a:lnTo>
                  <a:lnTo>
                    <a:pt x="637877" y="535838"/>
                  </a:lnTo>
                  <a:lnTo>
                    <a:pt x="634912" y="496766"/>
                  </a:lnTo>
                  <a:lnTo>
                    <a:pt x="617295" y="461881"/>
                  </a:lnTo>
                  <a:lnTo>
                    <a:pt x="586073" y="435368"/>
                  </a:lnTo>
                  <a:lnTo>
                    <a:pt x="273500" y="251174"/>
                  </a:lnTo>
                  <a:lnTo>
                    <a:pt x="200939" y="5581"/>
                  </a:lnTo>
                </a:path>
              </a:pathLst>
            </a:custGeom>
            <a:ln w="111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89044" y="5089793"/>
              <a:ext cx="669925" cy="223520"/>
            </a:xfrm>
            <a:custGeom>
              <a:avLst/>
              <a:gdLst/>
              <a:ahLst/>
              <a:cxnLst/>
              <a:rect l="l" t="t" r="r" b="b"/>
              <a:pathLst>
                <a:path w="669925" h="223520">
                  <a:moveTo>
                    <a:pt x="0" y="0"/>
                  </a:moveTo>
                  <a:lnTo>
                    <a:pt x="558164" y="0"/>
                  </a:lnTo>
                  <a:lnTo>
                    <a:pt x="601509" y="8808"/>
                  </a:lnTo>
                  <a:lnTo>
                    <a:pt x="637005" y="32792"/>
                  </a:lnTo>
                  <a:lnTo>
                    <a:pt x="660989" y="68288"/>
                  </a:lnTo>
                  <a:lnTo>
                    <a:pt x="669797" y="111632"/>
                  </a:lnTo>
                  <a:lnTo>
                    <a:pt x="660989" y="154977"/>
                  </a:lnTo>
                  <a:lnTo>
                    <a:pt x="637005" y="190473"/>
                  </a:lnTo>
                  <a:lnTo>
                    <a:pt x="601509" y="214457"/>
                  </a:lnTo>
                  <a:lnTo>
                    <a:pt x="558164" y="223265"/>
                  </a:lnTo>
                </a:path>
              </a:pathLst>
            </a:custGeom>
            <a:ln w="111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54137" y="3694391"/>
              <a:ext cx="2177415" cy="1674495"/>
            </a:xfrm>
            <a:custGeom>
              <a:avLst/>
              <a:gdLst/>
              <a:ahLst/>
              <a:cxnLst/>
              <a:rect l="l" t="t" r="r" b="b"/>
              <a:pathLst>
                <a:path w="2177415" h="1674495">
                  <a:moveTo>
                    <a:pt x="1534960" y="669798"/>
                  </a:moveTo>
                  <a:lnTo>
                    <a:pt x="1473962" y="574903"/>
                  </a:lnTo>
                  <a:lnTo>
                    <a:pt x="1334020" y="357225"/>
                  </a:lnTo>
                  <a:lnTo>
                    <a:pt x="1290066" y="332892"/>
                  </a:lnTo>
                  <a:lnTo>
                    <a:pt x="1272616" y="334899"/>
                  </a:lnTo>
                  <a:lnTo>
                    <a:pt x="1257096" y="342049"/>
                  </a:lnTo>
                  <a:lnTo>
                    <a:pt x="1244714" y="354431"/>
                  </a:lnTo>
                  <a:lnTo>
                    <a:pt x="1236510" y="371005"/>
                  </a:lnTo>
                  <a:lnTo>
                    <a:pt x="1233551" y="390715"/>
                  </a:lnTo>
                  <a:lnTo>
                    <a:pt x="1233551" y="669798"/>
                  </a:lnTo>
                  <a:lnTo>
                    <a:pt x="1339596" y="669798"/>
                  </a:lnTo>
                  <a:lnTo>
                    <a:pt x="1339596" y="574903"/>
                  </a:lnTo>
                  <a:lnTo>
                    <a:pt x="1401000" y="669798"/>
                  </a:lnTo>
                  <a:lnTo>
                    <a:pt x="1534960" y="669798"/>
                  </a:lnTo>
                  <a:close/>
                </a:path>
                <a:path w="2177415" h="1674495">
                  <a:moveTo>
                    <a:pt x="1786128" y="669798"/>
                  </a:moveTo>
                  <a:lnTo>
                    <a:pt x="1406575" y="122796"/>
                  </a:lnTo>
                  <a:lnTo>
                    <a:pt x="1378381" y="86563"/>
                  </a:lnTo>
                  <a:lnTo>
                    <a:pt x="1344764" y="56222"/>
                  </a:lnTo>
                  <a:lnTo>
                    <a:pt x="1306804" y="32092"/>
                  </a:lnTo>
                  <a:lnTo>
                    <a:pt x="1265593" y="14465"/>
                  </a:lnTo>
                  <a:lnTo>
                    <a:pt x="1222197" y="3670"/>
                  </a:lnTo>
                  <a:lnTo>
                    <a:pt x="1177734" y="0"/>
                  </a:lnTo>
                  <a:lnTo>
                    <a:pt x="781431" y="0"/>
                  </a:lnTo>
                  <a:lnTo>
                    <a:pt x="735647" y="3594"/>
                  </a:lnTo>
                  <a:lnTo>
                    <a:pt x="692391" y="14020"/>
                  </a:lnTo>
                  <a:lnTo>
                    <a:pt x="652233" y="30734"/>
                  </a:lnTo>
                  <a:lnTo>
                    <a:pt x="615683" y="53225"/>
                  </a:lnTo>
                  <a:lnTo>
                    <a:pt x="583285" y="80924"/>
                  </a:lnTo>
                  <a:lnTo>
                    <a:pt x="555574" y="113322"/>
                  </a:lnTo>
                  <a:lnTo>
                    <a:pt x="533095" y="149872"/>
                  </a:lnTo>
                  <a:lnTo>
                    <a:pt x="516369" y="190042"/>
                  </a:lnTo>
                  <a:lnTo>
                    <a:pt x="505942" y="233286"/>
                  </a:lnTo>
                  <a:lnTo>
                    <a:pt x="502348" y="279082"/>
                  </a:lnTo>
                  <a:lnTo>
                    <a:pt x="613981" y="1060513"/>
                  </a:lnTo>
                  <a:lnTo>
                    <a:pt x="725614" y="1060513"/>
                  </a:lnTo>
                  <a:lnTo>
                    <a:pt x="613981" y="279082"/>
                  </a:lnTo>
                  <a:lnTo>
                    <a:pt x="619798" y="233730"/>
                  </a:lnTo>
                  <a:lnTo>
                    <a:pt x="636308" y="193497"/>
                  </a:lnTo>
                  <a:lnTo>
                    <a:pt x="662127" y="159766"/>
                  </a:lnTo>
                  <a:lnTo>
                    <a:pt x="695845" y="133959"/>
                  </a:lnTo>
                  <a:lnTo>
                    <a:pt x="736079" y="117449"/>
                  </a:lnTo>
                  <a:lnTo>
                    <a:pt x="781431" y="111633"/>
                  </a:lnTo>
                  <a:lnTo>
                    <a:pt x="1177734" y="111633"/>
                  </a:lnTo>
                  <a:lnTo>
                    <a:pt x="1218374" y="116687"/>
                  </a:lnTo>
                  <a:lnTo>
                    <a:pt x="1255877" y="131165"/>
                  </a:lnTo>
                  <a:lnTo>
                    <a:pt x="1289189" y="154012"/>
                  </a:lnTo>
                  <a:lnTo>
                    <a:pt x="1317269" y="184188"/>
                  </a:lnTo>
                  <a:lnTo>
                    <a:pt x="1652168" y="669798"/>
                  </a:lnTo>
                  <a:lnTo>
                    <a:pt x="1786128" y="669798"/>
                  </a:lnTo>
                  <a:close/>
                </a:path>
                <a:path w="2177415" h="1674495">
                  <a:moveTo>
                    <a:pt x="1953577" y="893064"/>
                  </a:moveTo>
                  <a:lnTo>
                    <a:pt x="1947760" y="847712"/>
                  </a:lnTo>
                  <a:lnTo>
                    <a:pt x="1931250" y="807478"/>
                  </a:lnTo>
                  <a:lnTo>
                    <a:pt x="1905431" y="773747"/>
                  </a:lnTo>
                  <a:lnTo>
                    <a:pt x="1871713" y="747941"/>
                  </a:lnTo>
                  <a:lnTo>
                    <a:pt x="1831479" y="731431"/>
                  </a:lnTo>
                  <a:lnTo>
                    <a:pt x="1786128" y="725614"/>
                  </a:lnTo>
                  <a:lnTo>
                    <a:pt x="1027023" y="725614"/>
                  </a:lnTo>
                  <a:lnTo>
                    <a:pt x="1060513" y="747941"/>
                  </a:lnTo>
                  <a:lnTo>
                    <a:pt x="1087729" y="766597"/>
                  </a:lnTo>
                  <a:lnTo>
                    <a:pt x="1110754" y="788403"/>
                  </a:lnTo>
                  <a:lnTo>
                    <a:pt x="1129588" y="812304"/>
                  </a:lnTo>
                  <a:lnTo>
                    <a:pt x="1144244" y="837247"/>
                  </a:lnTo>
                  <a:lnTo>
                    <a:pt x="1786128" y="837247"/>
                  </a:lnTo>
                  <a:lnTo>
                    <a:pt x="1808975" y="841260"/>
                  </a:lnTo>
                  <a:lnTo>
                    <a:pt x="1826602" y="852589"/>
                  </a:lnTo>
                  <a:lnTo>
                    <a:pt x="1837931" y="870204"/>
                  </a:lnTo>
                  <a:lnTo>
                    <a:pt x="1841944" y="893064"/>
                  </a:lnTo>
                  <a:lnTo>
                    <a:pt x="1837931" y="915911"/>
                  </a:lnTo>
                  <a:lnTo>
                    <a:pt x="1826602" y="933526"/>
                  </a:lnTo>
                  <a:lnTo>
                    <a:pt x="1808975" y="944867"/>
                  </a:lnTo>
                  <a:lnTo>
                    <a:pt x="1786128" y="948880"/>
                  </a:lnTo>
                  <a:lnTo>
                    <a:pt x="1334020" y="948880"/>
                  </a:lnTo>
                  <a:lnTo>
                    <a:pt x="1332014" y="973035"/>
                  </a:lnTo>
                  <a:lnTo>
                    <a:pt x="1326337" y="995629"/>
                  </a:lnTo>
                  <a:lnTo>
                    <a:pt x="1317536" y="1017168"/>
                  </a:lnTo>
                  <a:lnTo>
                    <a:pt x="1306106" y="1038186"/>
                  </a:lnTo>
                  <a:lnTo>
                    <a:pt x="1294942" y="1049350"/>
                  </a:lnTo>
                  <a:lnTo>
                    <a:pt x="1294942" y="1060513"/>
                  </a:lnTo>
                  <a:lnTo>
                    <a:pt x="1786128" y="1060513"/>
                  </a:lnTo>
                  <a:lnTo>
                    <a:pt x="1831479" y="1054696"/>
                  </a:lnTo>
                  <a:lnTo>
                    <a:pt x="1871713" y="1038186"/>
                  </a:lnTo>
                  <a:lnTo>
                    <a:pt x="1905431" y="1012367"/>
                  </a:lnTo>
                  <a:lnTo>
                    <a:pt x="1931250" y="978649"/>
                  </a:lnTo>
                  <a:lnTo>
                    <a:pt x="1947760" y="938415"/>
                  </a:lnTo>
                  <a:lnTo>
                    <a:pt x="1953577" y="893064"/>
                  </a:lnTo>
                  <a:close/>
                </a:path>
                <a:path w="2177415" h="1674495">
                  <a:moveTo>
                    <a:pt x="2176843" y="1501457"/>
                  </a:moveTo>
                  <a:lnTo>
                    <a:pt x="2171052" y="1458429"/>
                  </a:lnTo>
                  <a:lnTo>
                    <a:pt x="2154720" y="1419593"/>
                  </a:lnTo>
                  <a:lnTo>
                    <a:pt x="2129396" y="1386344"/>
                  </a:lnTo>
                  <a:lnTo>
                    <a:pt x="2096630" y="1360055"/>
                  </a:lnTo>
                  <a:lnTo>
                    <a:pt x="2057971" y="1342148"/>
                  </a:lnTo>
                  <a:lnTo>
                    <a:pt x="2014982" y="1334008"/>
                  </a:lnTo>
                  <a:lnTo>
                    <a:pt x="1194473" y="1283779"/>
                  </a:lnTo>
                  <a:lnTo>
                    <a:pt x="1267040" y="1094003"/>
                  </a:lnTo>
                  <a:lnTo>
                    <a:pt x="1235811" y="1116850"/>
                  </a:lnTo>
                  <a:lnTo>
                    <a:pt x="1201458" y="1134465"/>
                  </a:lnTo>
                  <a:lnTo>
                    <a:pt x="1164996" y="1145806"/>
                  </a:lnTo>
                  <a:lnTo>
                    <a:pt x="1127493" y="1149819"/>
                  </a:lnTo>
                  <a:lnTo>
                    <a:pt x="1066101" y="1317269"/>
                  </a:lnTo>
                  <a:lnTo>
                    <a:pt x="1063040" y="1329829"/>
                  </a:lnTo>
                  <a:lnTo>
                    <a:pt x="1062609" y="1342377"/>
                  </a:lnTo>
                  <a:lnTo>
                    <a:pt x="1065314" y="1354937"/>
                  </a:lnTo>
                  <a:lnTo>
                    <a:pt x="1091907" y="1385646"/>
                  </a:lnTo>
                  <a:lnTo>
                    <a:pt x="2014982" y="1451229"/>
                  </a:lnTo>
                  <a:lnTo>
                    <a:pt x="2037829" y="1456105"/>
                  </a:lnTo>
                  <a:lnTo>
                    <a:pt x="2055444" y="1469364"/>
                  </a:lnTo>
                  <a:lnTo>
                    <a:pt x="2066785" y="1488897"/>
                  </a:lnTo>
                  <a:lnTo>
                    <a:pt x="2070798" y="1512620"/>
                  </a:lnTo>
                  <a:lnTo>
                    <a:pt x="2065909" y="1536344"/>
                  </a:lnTo>
                  <a:lnTo>
                    <a:pt x="2052650" y="1555877"/>
                  </a:lnTo>
                  <a:lnTo>
                    <a:pt x="2033117" y="1569135"/>
                  </a:lnTo>
                  <a:lnTo>
                    <a:pt x="2009394" y="1574025"/>
                  </a:lnTo>
                  <a:lnTo>
                    <a:pt x="279082" y="1574025"/>
                  </a:lnTo>
                  <a:lnTo>
                    <a:pt x="233730" y="1568208"/>
                  </a:lnTo>
                  <a:lnTo>
                    <a:pt x="193497" y="1551698"/>
                  </a:lnTo>
                  <a:lnTo>
                    <a:pt x="159778" y="1525879"/>
                  </a:lnTo>
                  <a:lnTo>
                    <a:pt x="133959" y="1492161"/>
                  </a:lnTo>
                  <a:lnTo>
                    <a:pt x="117449" y="1451927"/>
                  </a:lnTo>
                  <a:lnTo>
                    <a:pt x="111633" y="1406575"/>
                  </a:lnTo>
                  <a:lnTo>
                    <a:pt x="117449" y="1361224"/>
                  </a:lnTo>
                  <a:lnTo>
                    <a:pt x="133959" y="1320990"/>
                  </a:lnTo>
                  <a:lnTo>
                    <a:pt x="159778" y="1287259"/>
                  </a:lnTo>
                  <a:lnTo>
                    <a:pt x="193497" y="1261452"/>
                  </a:lnTo>
                  <a:lnTo>
                    <a:pt x="233730" y="1244930"/>
                  </a:lnTo>
                  <a:lnTo>
                    <a:pt x="279082" y="1239126"/>
                  </a:lnTo>
                  <a:lnTo>
                    <a:pt x="842835" y="1239126"/>
                  </a:lnTo>
                  <a:lnTo>
                    <a:pt x="858532" y="1237119"/>
                  </a:lnTo>
                  <a:lnTo>
                    <a:pt x="872134" y="1231442"/>
                  </a:lnTo>
                  <a:lnTo>
                    <a:pt x="883653" y="1222641"/>
                  </a:lnTo>
                  <a:lnTo>
                    <a:pt x="893064" y="1211211"/>
                  </a:lnTo>
                  <a:lnTo>
                    <a:pt x="960043" y="1094003"/>
                  </a:lnTo>
                  <a:lnTo>
                    <a:pt x="865162" y="1038186"/>
                  </a:lnTo>
                  <a:lnTo>
                    <a:pt x="809345" y="1116330"/>
                  </a:lnTo>
                  <a:lnTo>
                    <a:pt x="279082" y="1116330"/>
                  </a:lnTo>
                  <a:lnTo>
                    <a:pt x="233299" y="1119924"/>
                  </a:lnTo>
                  <a:lnTo>
                    <a:pt x="190042" y="1130350"/>
                  </a:lnTo>
                  <a:lnTo>
                    <a:pt x="149885" y="1147064"/>
                  </a:lnTo>
                  <a:lnTo>
                    <a:pt x="113334" y="1169555"/>
                  </a:lnTo>
                  <a:lnTo>
                    <a:pt x="80937" y="1197254"/>
                  </a:lnTo>
                  <a:lnTo>
                    <a:pt x="53225" y="1229652"/>
                  </a:lnTo>
                  <a:lnTo>
                    <a:pt x="30746" y="1266202"/>
                  </a:lnTo>
                  <a:lnTo>
                    <a:pt x="14020" y="1306372"/>
                  </a:lnTo>
                  <a:lnTo>
                    <a:pt x="3594" y="1349616"/>
                  </a:lnTo>
                  <a:lnTo>
                    <a:pt x="0" y="1395412"/>
                  </a:lnTo>
                  <a:lnTo>
                    <a:pt x="3594" y="1441196"/>
                  </a:lnTo>
                  <a:lnTo>
                    <a:pt x="14020" y="1484452"/>
                  </a:lnTo>
                  <a:lnTo>
                    <a:pt x="30746" y="1524609"/>
                  </a:lnTo>
                  <a:lnTo>
                    <a:pt x="53225" y="1561160"/>
                  </a:lnTo>
                  <a:lnTo>
                    <a:pt x="80937" y="1593557"/>
                  </a:lnTo>
                  <a:lnTo>
                    <a:pt x="113334" y="1621269"/>
                  </a:lnTo>
                  <a:lnTo>
                    <a:pt x="149885" y="1643748"/>
                  </a:lnTo>
                  <a:lnTo>
                    <a:pt x="190042" y="1660474"/>
                  </a:lnTo>
                  <a:lnTo>
                    <a:pt x="233299" y="1670900"/>
                  </a:lnTo>
                  <a:lnTo>
                    <a:pt x="279082" y="1674495"/>
                  </a:lnTo>
                  <a:lnTo>
                    <a:pt x="2003818" y="1674495"/>
                  </a:lnTo>
                  <a:lnTo>
                    <a:pt x="2049576" y="1668259"/>
                  </a:lnTo>
                  <a:lnTo>
                    <a:pt x="2090851" y="1650720"/>
                  </a:lnTo>
                  <a:lnTo>
                    <a:pt x="2125916" y="1623555"/>
                  </a:lnTo>
                  <a:lnTo>
                    <a:pt x="2153069" y="1588490"/>
                  </a:lnTo>
                  <a:lnTo>
                    <a:pt x="2170620" y="1547228"/>
                  </a:lnTo>
                  <a:lnTo>
                    <a:pt x="2176843" y="15014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7392" y="3340639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130845" y="261677"/>
                  </a:moveTo>
                  <a:lnTo>
                    <a:pt x="88034" y="254483"/>
                  </a:lnTo>
                  <a:lnTo>
                    <a:pt x="51123" y="234524"/>
                  </a:lnTo>
                  <a:lnTo>
                    <a:pt x="15728" y="193079"/>
                  </a:lnTo>
                  <a:lnTo>
                    <a:pt x="1850" y="152841"/>
                  </a:lnTo>
                  <a:lnTo>
                    <a:pt x="0" y="130777"/>
                  </a:lnTo>
                  <a:lnTo>
                    <a:pt x="10293" y="79885"/>
                  </a:lnTo>
                  <a:lnTo>
                    <a:pt x="38353" y="38314"/>
                  </a:lnTo>
                  <a:lnTo>
                    <a:pt x="79943" y="10281"/>
                  </a:lnTo>
                  <a:lnTo>
                    <a:pt x="130831" y="0"/>
                  </a:lnTo>
                  <a:lnTo>
                    <a:pt x="152885" y="1848"/>
                  </a:lnTo>
                  <a:lnTo>
                    <a:pt x="193103" y="15723"/>
                  </a:lnTo>
                  <a:lnTo>
                    <a:pt x="229156" y="44500"/>
                  </a:lnTo>
                  <a:lnTo>
                    <a:pt x="254482" y="87936"/>
                  </a:lnTo>
                  <a:lnTo>
                    <a:pt x="261677" y="130790"/>
                  </a:lnTo>
                  <a:lnTo>
                    <a:pt x="251400" y="181751"/>
                  </a:lnTo>
                  <a:lnTo>
                    <a:pt x="223369" y="223353"/>
                  </a:lnTo>
                  <a:lnTo>
                    <a:pt x="181785" y="251396"/>
                  </a:lnTo>
                  <a:lnTo>
                    <a:pt x="130845" y="261677"/>
                  </a:lnTo>
                  <a:close/>
                </a:path>
              </a:pathLst>
            </a:custGeom>
            <a:solidFill>
              <a:srgbClr val="C7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4546" y="3367805"/>
              <a:ext cx="207395" cy="2073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84788" y="2674226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5" h="262255">
                  <a:moveTo>
                    <a:pt x="130845" y="261677"/>
                  </a:moveTo>
                  <a:lnTo>
                    <a:pt x="88034" y="254483"/>
                  </a:lnTo>
                  <a:lnTo>
                    <a:pt x="51123" y="234524"/>
                  </a:lnTo>
                  <a:lnTo>
                    <a:pt x="15728" y="193079"/>
                  </a:lnTo>
                  <a:lnTo>
                    <a:pt x="1850" y="152841"/>
                  </a:lnTo>
                  <a:lnTo>
                    <a:pt x="0" y="130777"/>
                  </a:lnTo>
                  <a:lnTo>
                    <a:pt x="10293" y="79885"/>
                  </a:lnTo>
                  <a:lnTo>
                    <a:pt x="38353" y="38314"/>
                  </a:lnTo>
                  <a:lnTo>
                    <a:pt x="79943" y="10281"/>
                  </a:lnTo>
                  <a:lnTo>
                    <a:pt x="130831" y="0"/>
                  </a:lnTo>
                  <a:lnTo>
                    <a:pt x="152885" y="1848"/>
                  </a:lnTo>
                  <a:lnTo>
                    <a:pt x="193103" y="15723"/>
                  </a:lnTo>
                  <a:lnTo>
                    <a:pt x="229156" y="44500"/>
                  </a:lnTo>
                  <a:lnTo>
                    <a:pt x="254482" y="87936"/>
                  </a:lnTo>
                  <a:lnTo>
                    <a:pt x="261677" y="130790"/>
                  </a:lnTo>
                  <a:lnTo>
                    <a:pt x="251400" y="181751"/>
                  </a:lnTo>
                  <a:lnTo>
                    <a:pt x="223369" y="223353"/>
                  </a:lnTo>
                  <a:lnTo>
                    <a:pt x="181785" y="251396"/>
                  </a:lnTo>
                  <a:lnTo>
                    <a:pt x="130845" y="261677"/>
                  </a:lnTo>
                  <a:close/>
                </a:path>
              </a:pathLst>
            </a:custGeom>
            <a:solidFill>
              <a:srgbClr val="C7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1943" y="2701378"/>
              <a:ext cx="207395" cy="2073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9745" y="3013329"/>
              <a:ext cx="182500" cy="1824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319" y="2795843"/>
              <a:ext cx="2175696" cy="26017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49000" y="2834526"/>
              <a:ext cx="2944126" cy="28703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2853" y="6648620"/>
              <a:ext cx="114300" cy="1142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2853" y="7029620"/>
              <a:ext cx="114300" cy="1142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2853" y="7410619"/>
              <a:ext cx="114300" cy="1142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2853" y="7791619"/>
              <a:ext cx="114300" cy="11429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112619" y="587076"/>
            <a:ext cx="1209992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-75" dirty="0">
                <a:solidFill>
                  <a:srgbClr val="1B2A5B"/>
                </a:solidFill>
                <a:latin typeface="Arial"/>
                <a:cs typeface="Arial"/>
              </a:rPr>
              <a:t>Effective</a:t>
            </a:r>
            <a:r>
              <a:rPr sz="4100" b="1" spc="-165" dirty="0">
                <a:solidFill>
                  <a:srgbClr val="1B2A5B"/>
                </a:solidFill>
                <a:latin typeface="Arial"/>
                <a:cs typeface="Arial"/>
              </a:rPr>
              <a:t> </a:t>
            </a:r>
            <a:r>
              <a:rPr sz="4100" b="1" spc="-95" dirty="0">
                <a:solidFill>
                  <a:srgbClr val="1B2A5B"/>
                </a:solidFill>
                <a:latin typeface="Arial"/>
                <a:cs typeface="Arial"/>
              </a:rPr>
              <a:t>Management</a:t>
            </a:r>
            <a:r>
              <a:rPr sz="4100" b="1" spc="-155" dirty="0">
                <a:solidFill>
                  <a:srgbClr val="1B2A5B"/>
                </a:solidFill>
                <a:latin typeface="Arial"/>
                <a:cs typeface="Arial"/>
              </a:rPr>
              <a:t> </a:t>
            </a:r>
            <a:r>
              <a:rPr sz="4100" b="1" dirty="0">
                <a:solidFill>
                  <a:srgbClr val="1B2A5B"/>
                </a:solidFill>
                <a:latin typeface="Arial"/>
                <a:cs typeface="Arial"/>
              </a:rPr>
              <a:t>of</a:t>
            </a:r>
            <a:r>
              <a:rPr sz="4100" b="1" spc="-155" dirty="0">
                <a:solidFill>
                  <a:srgbClr val="1B2A5B"/>
                </a:solidFill>
                <a:latin typeface="Arial"/>
                <a:cs typeface="Arial"/>
              </a:rPr>
              <a:t> Rheumatoid </a:t>
            </a:r>
            <a:r>
              <a:rPr sz="4100" b="1" spc="-85" dirty="0">
                <a:solidFill>
                  <a:srgbClr val="1B2A5B"/>
                </a:solidFill>
                <a:latin typeface="Arial"/>
                <a:cs typeface="Arial"/>
              </a:rPr>
              <a:t>Arthritis</a:t>
            </a:r>
            <a:r>
              <a:rPr sz="4100" b="1" spc="-150" dirty="0">
                <a:solidFill>
                  <a:srgbClr val="1B2A5B"/>
                </a:solidFill>
                <a:latin typeface="Arial"/>
                <a:cs typeface="Arial"/>
              </a:rPr>
              <a:t> </a:t>
            </a:r>
            <a:r>
              <a:rPr sz="4100" b="1" spc="-20" dirty="0">
                <a:solidFill>
                  <a:srgbClr val="1B2A5B"/>
                </a:solidFill>
                <a:latin typeface="Arial"/>
                <a:cs typeface="Arial"/>
              </a:rPr>
              <a:t>(RA)</a:t>
            </a:r>
            <a:endParaRPr sz="4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03928" y="6047561"/>
            <a:ext cx="4928235" cy="19850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575310" marR="5080" indent="-563245">
              <a:lnSpc>
                <a:spcPts val="3000"/>
              </a:lnSpc>
              <a:spcBef>
                <a:spcPts val="605"/>
              </a:spcBef>
            </a:pPr>
            <a:r>
              <a:rPr sz="2900" b="1" spc="-140" dirty="0">
                <a:latin typeface="Tahoma"/>
                <a:cs typeface="Tahoma"/>
              </a:rPr>
              <a:t>Rehabilitative</a:t>
            </a:r>
            <a:r>
              <a:rPr sz="2900" b="1" spc="5" dirty="0">
                <a:latin typeface="Tahoma"/>
                <a:cs typeface="Tahoma"/>
              </a:rPr>
              <a:t> </a:t>
            </a:r>
            <a:r>
              <a:rPr sz="2900" b="1" spc="-145" dirty="0">
                <a:latin typeface="Tahoma"/>
                <a:cs typeface="Tahoma"/>
              </a:rPr>
              <a:t>interventions</a:t>
            </a:r>
            <a:r>
              <a:rPr sz="2900" b="1" spc="5" dirty="0">
                <a:latin typeface="Tahoma"/>
                <a:cs typeface="Tahoma"/>
              </a:rPr>
              <a:t> </a:t>
            </a:r>
            <a:r>
              <a:rPr sz="2900" b="1" spc="-325" dirty="0">
                <a:latin typeface="Tahoma"/>
                <a:cs typeface="Tahoma"/>
              </a:rPr>
              <a:t>: </a:t>
            </a:r>
            <a:r>
              <a:rPr sz="2600" spc="-90" dirty="0">
                <a:latin typeface="Verdana"/>
                <a:cs typeface="Verdana"/>
              </a:rPr>
              <a:t>Maintain</a:t>
            </a:r>
            <a:r>
              <a:rPr sz="2600" spc="-125" dirty="0">
                <a:latin typeface="Verdana"/>
                <a:cs typeface="Verdana"/>
              </a:rPr>
              <a:t> </a:t>
            </a:r>
            <a:r>
              <a:rPr sz="2600" spc="-75" dirty="0">
                <a:latin typeface="Verdana"/>
                <a:cs typeface="Verdana"/>
              </a:rPr>
              <a:t>joint</a:t>
            </a:r>
            <a:r>
              <a:rPr sz="2600" spc="-12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mobility </a:t>
            </a:r>
            <a:r>
              <a:rPr sz="2600" spc="-225" dirty="0">
                <a:latin typeface="Verdana"/>
                <a:cs typeface="Verdana"/>
              </a:rPr>
              <a:t>Improve</a:t>
            </a:r>
            <a:r>
              <a:rPr sz="2600" spc="-35" dirty="0">
                <a:latin typeface="Verdana"/>
                <a:cs typeface="Verdana"/>
              </a:rPr>
              <a:t> </a:t>
            </a:r>
            <a:r>
              <a:rPr sz="2600" spc="-150" dirty="0">
                <a:latin typeface="Verdana"/>
                <a:cs typeface="Verdana"/>
              </a:rPr>
              <a:t>muscle</a:t>
            </a:r>
            <a:r>
              <a:rPr sz="2600" spc="-35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strength </a:t>
            </a:r>
            <a:r>
              <a:rPr sz="2600" spc="-180" dirty="0">
                <a:latin typeface="Verdana"/>
                <a:cs typeface="Verdana"/>
              </a:rPr>
              <a:t>Preserve</a:t>
            </a:r>
            <a:r>
              <a:rPr sz="260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function</a:t>
            </a:r>
            <a:endParaRPr sz="2600">
              <a:latin typeface="Verdana"/>
              <a:cs typeface="Verdana"/>
            </a:endParaRPr>
          </a:p>
          <a:p>
            <a:pPr marL="575310">
              <a:lnSpc>
                <a:spcPts val="2920"/>
              </a:lnSpc>
            </a:pPr>
            <a:r>
              <a:rPr sz="2600" spc="-180" dirty="0">
                <a:latin typeface="Verdana"/>
                <a:cs typeface="Verdana"/>
              </a:rPr>
              <a:t>Enhance</a:t>
            </a:r>
            <a:r>
              <a:rPr sz="2600" spc="-55" dirty="0">
                <a:latin typeface="Verdana"/>
                <a:cs typeface="Verdana"/>
              </a:rPr>
              <a:t> </a:t>
            </a:r>
            <a:r>
              <a:rPr sz="2600" spc="-110" dirty="0">
                <a:latin typeface="Verdana"/>
                <a:cs typeface="Verdana"/>
              </a:rPr>
              <a:t>quality</a:t>
            </a:r>
            <a:r>
              <a:rPr sz="2600" spc="-145" dirty="0">
                <a:latin typeface="Verdana"/>
                <a:cs typeface="Verdana"/>
              </a:rPr>
              <a:t> </a:t>
            </a:r>
            <a:r>
              <a:rPr sz="2600" spc="-50" dirty="0">
                <a:latin typeface="Verdana"/>
                <a:cs typeface="Verdana"/>
              </a:rPr>
              <a:t>of</a:t>
            </a:r>
            <a:r>
              <a:rPr sz="2600" spc="-90" dirty="0">
                <a:latin typeface="Verdana"/>
                <a:cs typeface="Verdana"/>
              </a:rPr>
              <a:t> </a:t>
            </a:r>
            <a:r>
              <a:rPr sz="2600" spc="-20" dirty="0">
                <a:latin typeface="Verdana"/>
                <a:cs typeface="Verdana"/>
              </a:rPr>
              <a:t>life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919698" y="6717304"/>
            <a:ext cx="104775" cy="2295525"/>
            <a:chOff x="12919698" y="6717304"/>
            <a:chExt cx="104775" cy="229552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19698" y="6717304"/>
              <a:ext cx="104775" cy="10477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19698" y="7593604"/>
              <a:ext cx="104775" cy="10477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19698" y="8908054"/>
              <a:ext cx="104775" cy="10477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2640298" y="5985453"/>
            <a:ext cx="4090035" cy="35991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53720" marR="208279" indent="-541655">
              <a:lnSpc>
                <a:spcPct val="113900"/>
              </a:lnSpc>
              <a:spcBef>
                <a:spcPts val="125"/>
              </a:spcBef>
            </a:pPr>
            <a:r>
              <a:rPr sz="2900" b="1" spc="-140" dirty="0">
                <a:latin typeface="Tahoma"/>
                <a:cs typeface="Tahoma"/>
              </a:rPr>
              <a:t>Surgical</a:t>
            </a:r>
            <a:r>
              <a:rPr sz="2900" b="1" spc="15" dirty="0">
                <a:latin typeface="Tahoma"/>
                <a:cs typeface="Tahoma"/>
              </a:rPr>
              <a:t> </a:t>
            </a:r>
            <a:r>
              <a:rPr sz="2900" b="1" spc="-220" dirty="0">
                <a:latin typeface="Tahoma"/>
                <a:cs typeface="Tahoma"/>
              </a:rPr>
              <a:t>management</a:t>
            </a:r>
            <a:r>
              <a:rPr sz="2900" b="1" spc="20" dirty="0">
                <a:latin typeface="Tahoma"/>
                <a:cs typeface="Tahoma"/>
              </a:rPr>
              <a:t> </a:t>
            </a:r>
            <a:r>
              <a:rPr sz="2900" b="1" spc="-325" dirty="0">
                <a:latin typeface="Tahoma"/>
                <a:cs typeface="Tahoma"/>
              </a:rPr>
              <a:t>: </a:t>
            </a:r>
            <a:r>
              <a:rPr sz="2500" spc="-135" dirty="0">
                <a:latin typeface="Verdana"/>
                <a:cs typeface="Verdana"/>
              </a:rPr>
              <a:t>Indicated</a:t>
            </a:r>
            <a:r>
              <a:rPr sz="2500" spc="-8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in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advanced </a:t>
            </a:r>
            <a:r>
              <a:rPr sz="2500" spc="-10" dirty="0">
                <a:latin typeface="Verdana"/>
                <a:cs typeface="Verdana"/>
              </a:rPr>
              <a:t>disease</a:t>
            </a:r>
            <a:endParaRPr sz="2500">
              <a:latin typeface="Verdana"/>
              <a:cs typeface="Verdana"/>
            </a:endParaRPr>
          </a:p>
          <a:p>
            <a:pPr marL="553720" marR="200660">
              <a:lnSpc>
                <a:spcPct val="114999"/>
              </a:lnSpc>
            </a:pPr>
            <a:r>
              <a:rPr sz="2500" spc="-170" dirty="0">
                <a:latin typeface="Verdana"/>
                <a:cs typeface="Verdana"/>
              </a:rPr>
              <a:t>Used</a:t>
            </a:r>
            <a:r>
              <a:rPr sz="2500" spc="-25" dirty="0">
                <a:latin typeface="Verdana"/>
                <a:cs typeface="Verdana"/>
              </a:rPr>
              <a:t> </a:t>
            </a:r>
            <a:r>
              <a:rPr sz="2500" spc="-170" dirty="0">
                <a:latin typeface="Verdana"/>
                <a:cs typeface="Verdana"/>
              </a:rPr>
              <a:t>when</a:t>
            </a:r>
            <a:r>
              <a:rPr sz="2500" spc="-20" dirty="0">
                <a:latin typeface="Verdana"/>
                <a:cs typeface="Verdana"/>
              </a:rPr>
              <a:t> </a:t>
            </a:r>
            <a:r>
              <a:rPr sz="2500" spc="-100" dirty="0">
                <a:latin typeface="Verdana"/>
                <a:cs typeface="Verdana"/>
              </a:rPr>
              <a:t>irreversible </a:t>
            </a:r>
            <a:r>
              <a:rPr sz="2500" spc="-70" dirty="0">
                <a:latin typeface="Verdana"/>
                <a:cs typeface="Verdana"/>
              </a:rPr>
              <a:t>joint</a:t>
            </a:r>
            <a:r>
              <a:rPr sz="2500" spc="-100" dirty="0">
                <a:latin typeface="Verdana"/>
                <a:cs typeface="Verdana"/>
              </a:rPr>
              <a:t> </a:t>
            </a:r>
            <a:r>
              <a:rPr sz="2500" spc="-210" dirty="0">
                <a:latin typeface="Verdana"/>
                <a:cs typeface="Verdana"/>
              </a:rPr>
              <a:t>damage</a:t>
            </a:r>
            <a:r>
              <a:rPr sz="2500" spc="-5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impairs function</a:t>
            </a:r>
            <a:endParaRPr sz="2500">
              <a:latin typeface="Verdana"/>
              <a:cs typeface="Verdana"/>
            </a:endParaRPr>
          </a:p>
          <a:p>
            <a:pPr marL="553720" marR="5080">
              <a:lnSpc>
                <a:spcPct val="114999"/>
              </a:lnSpc>
            </a:pPr>
            <a:r>
              <a:rPr sz="2500" spc="-175" dirty="0">
                <a:latin typeface="Verdana"/>
                <a:cs typeface="Verdana"/>
              </a:rPr>
              <a:t>Aims</a:t>
            </a:r>
            <a:r>
              <a:rPr sz="2500" spc="-50" dirty="0">
                <a:latin typeface="Verdana"/>
                <a:cs typeface="Verdana"/>
              </a:rPr>
              <a:t> </a:t>
            </a:r>
            <a:r>
              <a:rPr sz="2500" spc="-105" dirty="0">
                <a:latin typeface="Verdana"/>
                <a:cs typeface="Verdana"/>
              </a:rPr>
              <a:t>to</a:t>
            </a:r>
            <a:r>
              <a:rPr sz="2500" spc="-114" dirty="0">
                <a:latin typeface="Verdana"/>
                <a:cs typeface="Verdana"/>
              </a:rPr>
              <a:t> </a:t>
            </a:r>
            <a:r>
              <a:rPr sz="2500" spc="-100" dirty="0">
                <a:latin typeface="Verdana"/>
                <a:cs typeface="Verdana"/>
              </a:rPr>
              <a:t>relieve</a:t>
            </a:r>
            <a:r>
              <a:rPr sz="2500" spc="-105" dirty="0">
                <a:latin typeface="Verdana"/>
                <a:cs typeface="Verdana"/>
              </a:rPr>
              <a:t> </a:t>
            </a:r>
            <a:r>
              <a:rPr sz="2500" spc="-110" dirty="0">
                <a:latin typeface="Verdana"/>
                <a:cs typeface="Verdana"/>
              </a:rPr>
              <a:t>pain</a:t>
            </a:r>
            <a:r>
              <a:rPr sz="2500" spc="-90" dirty="0">
                <a:latin typeface="Verdana"/>
                <a:cs typeface="Verdana"/>
              </a:rPr>
              <a:t> </a:t>
            </a:r>
            <a:r>
              <a:rPr sz="2500" spc="-135" dirty="0">
                <a:latin typeface="Verdana"/>
                <a:cs typeface="Verdana"/>
              </a:rPr>
              <a:t>and </a:t>
            </a:r>
            <a:r>
              <a:rPr sz="2500" spc="-140" dirty="0">
                <a:latin typeface="Verdana"/>
                <a:cs typeface="Verdana"/>
              </a:rPr>
              <a:t>restore</a:t>
            </a:r>
            <a:r>
              <a:rPr sz="2500" spc="-6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function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87861" y="2673927"/>
            <a:ext cx="6372860" cy="7080250"/>
            <a:chOff x="5687861" y="2673927"/>
            <a:chExt cx="6372860" cy="7080250"/>
          </a:xfrm>
        </p:grpSpPr>
        <p:sp>
          <p:nvSpPr>
            <p:cNvPr id="36" name="object 36"/>
            <p:cNvSpPr/>
            <p:nvPr/>
          </p:nvSpPr>
          <p:spPr>
            <a:xfrm>
              <a:off x="5706911" y="2673927"/>
              <a:ext cx="0" cy="7080250"/>
            </a:xfrm>
            <a:custGeom>
              <a:avLst/>
              <a:gdLst/>
              <a:ahLst/>
              <a:cxnLst/>
              <a:rect l="l" t="t" r="r" b="b"/>
              <a:pathLst>
                <a:path h="7080250">
                  <a:moveTo>
                    <a:pt x="0" y="0"/>
                  </a:moveTo>
                  <a:lnTo>
                    <a:pt x="0" y="707973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041465" y="2827813"/>
              <a:ext cx="0" cy="6925945"/>
            </a:xfrm>
            <a:custGeom>
              <a:avLst/>
              <a:gdLst/>
              <a:ahLst/>
              <a:cxnLst/>
              <a:rect l="l" t="t" r="r" b="b"/>
              <a:pathLst>
                <a:path h="6925945">
                  <a:moveTo>
                    <a:pt x="0" y="0"/>
                  </a:moveTo>
                  <a:lnTo>
                    <a:pt x="0" y="6925856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1775" y="3009899"/>
            <a:ext cx="1409956" cy="1346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46642" y="2984499"/>
            <a:ext cx="1409956" cy="1422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6484" y="706613"/>
            <a:ext cx="15424785" cy="8616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50" spc="-150" dirty="0">
                <a:solidFill>
                  <a:srgbClr val="11214B"/>
                </a:solidFill>
                <a:latin typeface="Calibri"/>
                <a:cs typeface="Calibri"/>
              </a:rPr>
              <a:t>The</a:t>
            </a:r>
            <a:r>
              <a:rPr sz="5450" spc="-495" dirty="0">
                <a:solidFill>
                  <a:srgbClr val="11214B"/>
                </a:solidFill>
                <a:latin typeface="Calibri"/>
                <a:cs typeface="Calibri"/>
              </a:rPr>
              <a:t> </a:t>
            </a:r>
            <a:r>
              <a:rPr sz="5450" spc="-10" dirty="0">
                <a:solidFill>
                  <a:srgbClr val="182450"/>
                </a:solidFill>
                <a:latin typeface="Calibri"/>
                <a:cs typeface="Calibri"/>
              </a:rPr>
              <a:t>Pillars</a:t>
            </a:r>
            <a:r>
              <a:rPr sz="5450" spc="-375" dirty="0">
                <a:solidFill>
                  <a:srgbClr val="182450"/>
                </a:solidFill>
                <a:latin typeface="Calibri"/>
                <a:cs typeface="Calibri"/>
              </a:rPr>
              <a:t> </a:t>
            </a:r>
            <a:r>
              <a:rPr sz="5450" spc="-145" dirty="0">
                <a:solidFill>
                  <a:srgbClr val="1A2D5D"/>
                </a:solidFill>
                <a:latin typeface="Calibri"/>
                <a:cs typeface="Calibri"/>
              </a:rPr>
              <a:t>of</a:t>
            </a:r>
            <a:r>
              <a:rPr sz="5450" spc="-310" dirty="0">
                <a:solidFill>
                  <a:srgbClr val="1A2D5D"/>
                </a:solidFill>
                <a:latin typeface="Calibri"/>
                <a:cs typeface="Calibri"/>
              </a:rPr>
              <a:t> </a:t>
            </a:r>
            <a:r>
              <a:rPr sz="5450" spc="-265" dirty="0">
                <a:solidFill>
                  <a:srgbClr val="1A2B5D"/>
                </a:solidFill>
                <a:latin typeface="Calibri"/>
                <a:cs typeface="Calibri"/>
              </a:rPr>
              <a:t>Management:</a:t>
            </a:r>
            <a:r>
              <a:rPr sz="5450" spc="-70" dirty="0">
                <a:solidFill>
                  <a:srgbClr val="1A2B5D"/>
                </a:solidFill>
                <a:latin typeface="Calibri"/>
                <a:cs typeface="Calibri"/>
              </a:rPr>
              <a:t> </a:t>
            </a:r>
            <a:r>
              <a:rPr sz="5450" spc="-160" dirty="0">
                <a:solidFill>
                  <a:srgbClr val="1C2D64"/>
                </a:solidFill>
                <a:latin typeface="Calibri"/>
                <a:cs typeface="Calibri"/>
              </a:rPr>
              <a:t>Medication</a:t>
            </a:r>
            <a:r>
              <a:rPr sz="5450" spc="-225" dirty="0">
                <a:solidFill>
                  <a:srgbClr val="1C2D64"/>
                </a:solidFill>
                <a:latin typeface="Calibri"/>
                <a:cs typeface="Calibri"/>
              </a:rPr>
              <a:t> </a:t>
            </a:r>
            <a:r>
              <a:rPr sz="5450" spc="-180" dirty="0">
                <a:solidFill>
                  <a:srgbClr val="13285D"/>
                </a:solidFill>
                <a:latin typeface="Calibri"/>
                <a:cs typeface="Calibri"/>
              </a:rPr>
              <a:t>and</a:t>
            </a:r>
            <a:r>
              <a:rPr sz="5450" spc="-505" dirty="0">
                <a:solidFill>
                  <a:srgbClr val="13285D"/>
                </a:solidFill>
                <a:latin typeface="Calibri"/>
                <a:cs typeface="Calibri"/>
              </a:rPr>
              <a:t> </a:t>
            </a:r>
            <a:r>
              <a:rPr sz="5450" spc="-10" dirty="0">
                <a:solidFill>
                  <a:srgbClr val="13214D"/>
                </a:solidFill>
                <a:latin typeface="Calibri"/>
                <a:cs typeface="Calibri"/>
              </a:rPr>
              <a:t>Rehabilitation</a:t>
            </a:r>
            <a:endParaRPr sz="5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7587" y="2052461"/>
            <a:ext cx="3935729" cy="618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50" spc="-50" dirty="0">
                <a:solidFill>
                  <a:srgbClr val="152352"/>
                </a:solidFill>
                <a:latin typeface="Arial MT"/>
                <a:cs typeface="Arial MT"/>
              </a:rPr>
              <a:t>Medical</a:t>
            </a:r>
            <a:r>
              <a:rPr sz="3850" spc="-215" dirty="0">
                <a:solidFill>
                  <a:srgbClr val="152352"/>
                </a:solidFill>
                <a:latin typeface="Arial MT"/>
                <a:cs typeface="Arial MT"/>
              </a:rPr>
              <a:t> </a:t>
            </a:r>
            <a:r>
              <a:rPr sz="3850" spc="-60" dirty="0">
                <a:solidFill>
                  <a:srgbClr val="16234F"/>
                </a:solidFill>
                <a:latin typeface="Arial MT"/>
                <a:cs typeface="Arial MT"/>
              </a:rPr>
              <a:t>Treatment</a:t>
            </a:r>
            <a:endParaRPr sz="38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1697" y="4867274"/>
            <a:ext cx="6234430" cy="391667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5240" marR="5080" indent="-1270">
              <a:lnSpc>
                <a:spcPct val="79300"/>
              </a:lnSpc>
              <a:spcBef>
                <a:spcPts val="894"/>
              </a:spcBef>
            </a:pPr>
            <a:r>
              <a:rPr sz="3100" spc="-125" dirty="0">
                <a:latin typeface="Calibri"/>
                <a:cs typeface="Calibri"/>
              </a:rPr>
              <a:t>Goal: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spc="-200" dirty="0">
                <a:latin typeface="Calibri"/>
                <a:cs typeface="Calibri"/>
              </a:rPr>
              <a:t>To</a:t>
            </a:r>
            <a:r>
              <a:rPr sz="3100" spc="-105" dirty="0">
                <a:latin typeface="Calibri"/>
                <a:cs typeface="Calibri"/>
              </a:rPr>
              <a:t> </a:t>
            </a:r>
            <a:r>
              <a:rPr sz="3100" spc="-175" dirty="0">
                <a:latin typeface="Calibri"/>
                <a:cs typeface="Calibri"/>
              </a:rPr>
              <a:t>control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190" dirty="0">
                <a:latin typeface="Calibri"/>
                <a:cs typeface="Calibri"/>
              </a:rPr>
              <a:t>inflammation,</a:t>
            </a:r>
            <a:r>
              <a:rPr sz="3100" spc="160" dirty="0">
                <a:latin typeface="Calibri"/>
                <a:cs typeface="Calibri"/>
              </a:rPr>
              <a:t> </a:t>
            </a:r>
            <a:r>
              <a:rPr sz="3100" spc="-200" dirty="0">
                <a:latin typeface="Calibri"/>
                <a:cs typeface="Calibri"/>
              </a:rPr>
              <a:t>slow</a:t>
            </a:r>
            <a:r>
              <a:rPr sz="3100" spc="-85" dirty="0">
                <a:latin typeface="Calibri"/>
                <a:cs typeface="Calibri"/>
              </a:rPr>
              <a:t> </a:t>
            </a:r>
            <a:r>
              <a:rPr sz="3100" spc="-105" dirty="0">
                <a:latin typeface="Calibri"/>
                <a:cs typeface="Calibri"/>
              </a:rPr>
              <a:t>disease </a:t>
            </a:r>
            <a:r>
              <a:rPr sz="3100" spc="-155" dirty="0">
                <a:latin typeface="Calibri"/>
                <a:cs typeface="Calibri"/>
              </a:rPr>
              <a:t>progression,</a:t>
            </a:r>
            <a:r>
              <a:rPr sz="3100" spc="30" dirty="0">
                <a:latin typeface="Calibri"/>
                <a:cs typeface="Calibri"/>
              </a:rPr>
              <a:t> </a:t>
            </a:r>
            <a:r>
              <a:rPr sz="3100" spc="-185" dirty="0">
                <a:latin typeface="Calibri"/>
                <a:cs typeface="Calibri"/>
              </a:rPr>
              <a:t>and</a:t>
            </a:r>
            <a:r>
              <a:rPr sz="3100" spc="-150" dirty="0">
                <a:latin typeface="Calibri"/>
                <a:cs typeface="Calibri"/>
              </a:rPr>
              <a:t> </a:t>
            </a:r>
            <a:r>
              <a:rPr sz="3100" spc="-200" dirty="0">
                <a:latin typeface="Calibri"/>
                <a:cs typeface="Calibri"/>
              </a:rPr>
              <a:t>manage</a:t>
            </a:r>
            <a:r>
              <a:rPr sz="3100" spc="2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pain.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ts val="3379"/>
              </a:lnSpc>
              <a:spcBef>
                <a:spcPts val="2330"/>
              </a:spcBef>
            </a:pPr>
            <a:r>
              <a:rPr sz="3050" spc="-10" dirty="0">
                <a:latin typeface="Calibri"/>
                <a:cs typeface="Calibri"/>
              </a:rPr>
              <a:t>Key</a:t>
            </a:r>
            <a:r>
              <a:rPr sz="3050" spc="-165" dirty="0">
                <a:latin typeface="Calibri"/>
                <a:cs typeface="Calibri"/>
              </a:rPr>
              <a:t> </a:t>
            </a:r>
            <a:r>
              <a:rPr sz="3050" spc="-45" dirty="0">
                <a:latin typeface="Calibri"/>
                <a:cs typeface="Calibri"/>
              </a:rPr>
              <a:t>Drug</a:t>
            </a:r>
            <a:r>
              <a:rPr sz="3050" spc="-95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Classes:</a:t>
            </a:r>
            <a:endParaRPr sz="3050">
              <a:latin typeface="Calibri"/>
              <a:cs typeface="Calibri"/>
            </a:endParaRPr>
          </a:p>
          <a:p>
            <a:pPr marL="528955" marR="62865" indent="-265430">
              <a:lnSpc>
                <a:spcPts val="3000"/>
              </a:lnSpc>
              <a:spcBef>
                <a:spcPts val="220"/>
              </a:spcBef>
              <a:buChar char="•"/>
              <a:tabLst>
                <a:tab pos="528955" algn="l"/>
                <a:tab pos="545465" algn="l"/>
              </a:tabLst>
            </a:pPr>
            <a:r>
              <a:rPr sz="2900" dirty="0">
                <a:latin typeface="Calibri"/>
                <a:cs typeface="Calibri"/>
              </a:rPr>
              <a:t>	</a:t>
            </a:r>
            <a:r>
              <a:rPr sz="2900" spc="-85" dirty="0">
                <a:latin typeface="Calibri"/>
                <a:cs typeface="Calibri"/>
              </a:rPr>
              <a:t>Disease-</a:t>
            </a:r>
            <a:r>
              <a:rPr sz="2900" spc="-90" dirty="0">
                <a:latin typeface="Calibri"/>
                <a:cs typeface="Calibri"/>
              </a:rPr>
              <a:t>Modifying</a:t>
            </a:r>
            <a:r>
              <a:rPr sz="2900" spc="-75" dirty="0">
                <a:latin typeface="Calibri"/>
                <a:cs typeface="Calibri"/>
              </a:rPr>
              <a:t> </a:t>
            </a:r>
            <a:r>
              <a:rPr sz="2900" spc="-90" dirty="0">
                <a:latin typeface="Calibri"/>
                <a:cs typeface="Calibri"/>
              </a:rPr>
              <a:t>Antirheumatic</a:t>
            </a:r>
            <a:r>
              <a:rPr sz="2900" spc="9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Drugs </a:t>
            </a:r>
            <a:r>
              <a:rPr sz="2900" spc="-20" dirty="0">
                <a:latin typeface="Calibri"/>
                <a:cs typeface="Calibri"/>
              </a:rPr>
              <a:t>(DMARDs)</a:t>
            </a:r>
            <a:endParaRPr sz="2900">
              <a:latin typeface="Calibri"/>
              <a:cs typeface="Calibri"/>
            </a:endParaRPr>
          </a:p>
          <a:p>
            <a:pPr marL="546100" indent="-294640">
              <a:lnSpc>
                <a:spcPts val="2740"/>
              </a:lnSpc>
              <a:buChar char="•"/>
              <a:tabLst>
                <a:tab pos="546100" algn="l"/>
              </a:tabLst>
            </a:pPr>
            <a:r>
              <a:rPr sz="2900" spc="-65" dirty="0">
                <a:latin typeface="Calibri"/>
                <a:cs typeface="Calibri"/>
              </a:rPr>
              <a:t>Biological</a:t>
            </a:r>
            <a:r>
              <a:rPr sz="2900" spc="-8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Agents</a:t>
            </a:r>
            <a:endParaRPr sz="2900">
              <a:latin typeface="Calibri"/>
              <a:cs typeface="Calibri"/>
            </a:endParaRPr>
          </a:p>
          <a:p>
            <a:pPr marL="528955" marR="260985" indent="-278130">
              <a:lnSpc>
                <a:spcPts val="3000"/>
              </a:lnSpc>
              <a:spcBef>
                <a:spcPts val="260"/>
              </a:spcBef>
              <a:buChar char="•"/>
              <a:tabLst>
                <a:tab pos="528955" algn="l"/>
                <a:tab pos="545465" algn="l"/>
              </a:tabLst>
            </a:pPr>
            <a:r>
              <a:rPr sz="2900" dirty="0">
                <a:latin typeface="Calibri"/>
                <a:cs typeface="Calibri"/>
              </a:rPr>
              <a:t>	</a:t>
            </a:r>
            <a:r>
              <a:rPr sz="2900" spc="-75" dirty="0">
                <a:latin typeface="Calibri"/>
                <a:cs typeface="Calibri"/>
              </a:rPr>
              <a:t>Nonsteroidal</a:t>
            </a:r>
            <a:r>
              <a:rPr sz="2900" spc="55" dirty="0">
                <a:latin typeface="Calibri"/>
                <a:cs typeface="Calibri"/>
              </a:rPr>
              <a:t> </a:t>
            </a:r>
            <a:r>
              <a:rPr sz="2900" spc="-80" dirty="0">
                <a:latin typeface="Calibri"/>
                <a:cs typeface="Calibri"/>
              </a:rPr>
              <a:t>Anti-</a:t>
            </a:r>
            <a:r>
              <a:rPr sz="2900" spc="-90" dirty="0">
                <a:latin typeface="Calibri"/>
                <a:cs typeface="Calibri"/>
              </a:rPr>
              <a:t>inflammatory</a:t>
            </a:r>
            <a:r>
              <a:rPr sz="2900" spc="-2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Drugs (NSAIDs)</a:t>
            </a:r>
            <a:endParaRPr sz="2900">
              <a:latin typeface="Calibri"/>
              <a:cs typeface="Calibri"/>
            </a:endParaRPr>
          </a:p>
          <a:p>
            <a:pPr marL="546100" indent="-296545">
              <a:lnSpc>
                <a:spcPts val="3010"/>
              </a:lnSpc>
              <a:buChar char="•"/>
              <a:tabLst>
                <a:tab pos="546100" algn="l"/>
              </a:tabLst>
            </a:pPr>
            <a:r>
              <a:rPr sz="3050" spc="-60" dirty="0">
                <a:latin typeface="Calibri"/>
                <a:cs typeface="Calibri"/>
              </a:rPr>
              <a:t>Corticosteroids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2665" y="1999544"/>
            <a:ext cx="5241290" cy="68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00" spc="-65" dirty="0">
                <a:solidFill>
                  <a:srgbClr val="152349"/>
                </a:solidFill>
                <a:latin typeface="Calibri"/>
                <a:cs typeface="Calibri"/>
              </a:rPr>
              <a:t>Rehabilitation</a:t>
            </a:r>
            <a:r>
              <a:rPr sz="4300" spc="-375" dirty="0">
                <a:solidFill>
                  <a:srgbClr val="152349"/>
                </a:solidFill>
                <a:latin typeface="Calibri"/>
                <a:cs typeface="Calibri"/>
              </a:rPr>
              <a:t> </a:t>
            </a:r>
            <a:r>
              <a:rPr sz="4300" spc="-180" dirty="0">
                <a:solidFill>
                  <a:srgbClr val="162454"/>
                </a:solidFill>
                <a:latin typeface="Calibri"/>
                <a:cs typeface="Calibri"/>
              </a:rPr>
              <a:t>Treatment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48922" y="4867274"/>
            <a:ext cx="6486525" cy="315277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4604" marR="5080" indent="-1270">
              <a:lnSpc>
                <a:spcPts val="3000"/>
              </a:lnSpc>
              <a:spcBef>
                <a:spcPts val="825"/>
              </a:spcBef>
            </a:pPr>
            <a:r>
              <a:rPr sz="3100" spc="-114" dirty="0">
                <a:latin typeface="Calibri"/>
                <a:cs typeface="Calibri"/>
              </a:rPr>
              <a:t>Goal: </a:t>
            </a:r>
            <a:r>
              <a:rPr sz="3100" spc="-200" dirty="0">
                <a:latin typeface="Calibri"/>
                <a:cs typeface="Calibri"/>
              </a:rPr>
              <a:t>To</a:t>
            </a:r>
            <a:r>
              <a:rPr sz="3100" spc="-105" dirty="0">
                <a:latin typeface="Calibri"/>
                <a:cs typeface="Calibri"/>
              </a:rPr>
              <a:t> </a:t>
            </a:r>
            <a:r>
              <a:rPr sz="3100" spc="-210" dirty="0">
                <a:latin typeface="Calibri"/>
                <a:cs typeface="Calibri"/>
              </a:rPr>
              <a:t>protect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155" dirty="0">
                <a:latin typeface="Calibri"/>
                <a:cs typeface="Calibri"/>
              </a:rPr>
              <a:t>joints,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spc="-195" dirty="0">
                <a:latin typeface="Calibri"/>
                <a:cs typeface="Calibri"/>
              </a:rPr>
              <a:t>improve</a:t>
            </a:r>
            <a:r>
              <a:rPr sz="3100" spc="120" dirty="0">
                <a:latin typeface="Calibri"/>
                <a:cs typeface="Calibri"/>
              </a:rPr>
              <a:t> </a:t>
            </a:r>
            <a:r>
              <a:rPr sz="3100" spc="-185" dirty="0">
                <a:latin typeface="Calibri"/>
                <a:cs typeface="Calibri"/>
              </a:rPr>
              <a:t>function,</a:t>
            </a:r>
            <a:r>
              <a:rPr sz="3100" spc="130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and </a:t>
            </a:r>
            <a:r>
              <a:rPr sz="3100" spc="-190" dirty="0">
                <a:latin typeface="Calibri"/>
                <a:cs typeface="Calibri"/>
              </a:rPr>
              <a:t>maintain</a:t>
            </a:r>
            <a:r>
              <a:rPr sz="3100" spc="90" dirty="0">
                <a:latin typeface="Calibri"/>
                <a:cs typeface="Calibri"/>
              </a:rPr>
              <a:t> </a:t>
            </a:r>
            <a:r>
              <a:rPr sz="3100" spc="-170" dirty="0">
                <a:latin typeface="Calibri"/>
                <a:cs typeface="Calibri"/>
              </a:rPr>
              <a:t>quality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spc="-140" dirty="0">
                <a:latin typeface="Calibri"/>
                <a:cs typeface="Calibri"/>
              </a:rPr>
              <a:t>of </a:t>
            </a:r>
            <a:r>
              <a:rPr sz="3100" spc="-10" dirty="0">
                <a:latin typeface="Calibri"/>
                <a:cs typeface="Calibri"/>
              </a:rPr>
              <a:t>life.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ts val="3245"/>
              </a:lnSpc>
              <a:spcBef>
                <a:spcPts val="2400"/>
              </a:spcBef>
            </a:pPr>
            <a:r>
              <a:rPr sz="2950" dirty="0">
                <a:latin typeface="Calibri"/>
                <a:cs typeface="Calibri"/>
              </a:rPr>
              <a:t>Key</a:t>
            </a:r>
            <a:r>
              <a:rPr sz="2950" spc="-25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Interventions:</a:t>
            </a:r>
            <a:endParaRPr sz="2950">
              <a:latin typeface="Calibri"/>
              <a:cs typeface="Calibri"/>
            </a:endParaRPr>
          </a:p>
          <a:p>
            <a:pPr marL="544830" indent="-295275">
              <a:lnSpc>
                <a:spcPts val="3000"/>
              </a:lnSpc>
              <a:buChar char="•"/>
              <a:tabLst>
                <a:tab pos="544830" algn="l"/>
              </a:tabLst>
            </a:pPr>
            <a:r>
              <a:rPr sz="2950" spc="-80" dirty="0">
                <a:latin typeface="Calibri"/>
                <a:cs typeface="Calibri"/>
              </a:rPr>
              <a:t>Physical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Therapy</a:t>
            </a:r>
            <a:endParaRPr sz="2950">
              <a:latin typeface="Calibri"/>
              <a:cs typeface="Calibri"/>
            </a:endParaRPr>
          </a:p>
          <a:p>
            <a:pPr marL="545465" indent="-294640">
              <a:lnSpc>
                <a:spcPts val="2995"/>
              </a:lnSpc>
              <a:buChar char="•"/>
              <a:tabLst>
                <a:tab pos="545465" algn="l"/>
              </a:tabLst>
            </a:pPr>
            <a:r>
              <a:rPr sz="2900" spc="-90" dirty="0">
                <a:latin typeface="Calibri"/>
                <a:cs typeface="Calibri"/>
              </a:rPr>
              <a:t>Occupational</a:t>
            </a:r>
            <a:r>
              <a:rPr sz="2900" spc="6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Therapy</a:t>
            </a:r>
            <a:endParaRPr sz="2900">
              <a:latin typeface="Calibri"/>
              <a:cs typeface="Calibri"/>
            </a:endParaRPr>
          </a:p>
          <a:p>
            <a:pPr marL="520700" indent="-269875">
              <a:lnSpc>
                <a:spcPts val="2975"/>
              </a:lnSpc>
              <a:buChar char="•"/>
              <a:tabLst>
                <a:tab pos="520700" algn="l"/>
              </a:tabLst>
            </a:pPr>
            <a:r>
              <a:rPr sz="2900" spc="-25" dirty="0">
                <a:latin typeface="Calibri"/>
                <a:cs typeface="Calibri"/>
              </a:rPr>
              <a:t>joint</a:t>
            </a:r>
            <a:r>
              <a:rPr sz="2900" spc="-140" dirty="0">
                <a:latin typeface="Calibri"/>
                <a:cs typeface="Calibri"/>
              </a:rPr>
              <a:t> </a:t>
            </a:r>
            <a:r>
              <a:rPr sz="2900" spc="-85" dirty="0">
                <a:latin typeface="Calibri"/>
                <a:cs typeface="Calibri"/>
              </a:rPr>
              <a:t>protection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techniques</a:t>
            </a:r>
            <a:endParaRPr sz="2900">
              <a:latin typeface="Calibri"/>
              <a:cs typeface="Calibri"/>
            </a:endParaRPr>
          </a:p>
          <a:p>
            <a:pPr marL="544830" indent="-295275">
              <a:lnSpc>
                <a:spcPts val="3275"/>
              </a:lnSpc>
              <a:buChar char="•"/>
              <a:tabLst>
                <a:tab pos="544830" algn="l"/>
              </a:tabLst>
            </a:pPr>
            <a:r>
              <a:rPr sz="2950" spc="-85" dirty="0">
                <a:latin typeface="Calibri"/>
                <a:cs typeface="Calibri"/>
              </a:rPr>
              <a:t>Prescribed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70" dirty="0">
                <a:latin typeface="Calibri"/>
                <a:cs typeface="Calibri"/>
              </a:rPr>
              <a:t>hand</a:t>
            </a:r>
            <a:r>
              <a:rPr sz="2950" spc="-100" dirty="0">
                <a:latin typeface="Calibri"/>
                <a:cs typeface="Calibri"/>
              </a:rPr>
              <a:t> </a:t>
            </a:r>
            <a:r>
              <a:rPr sz="2950" spc="-10" dirty="0">
                <a:latin typeface="Calibri"/>
                <a:cs typeface="Calibri"/>
              </a:rPr>
              <a:t>exercises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1310" y="3124199"/>
            <a:ext cx="1892644" cy="4660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19618" y="5041899"/>
            <a:ext cx="1638597" cy="1435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12265" y="3124199"/>
            <a:ext cx="1562383" cy="4673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0248" y="638880"/>
            <a:ext cx="13289915" cy="9886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300" dirty="0">
                <a:solidFill>
                  <a:srgbClr val="0C1F59"/>
                </a:solidFill>
                <a:latin typeface="Calibri"/>
                <a:cs typeface="Calibri"/>
              </a:rPr>
              <a:t>Surgical</a:t>
            </a:r>
            <a:r>
              <a:rPr sz="6300" spc="-254" dirty="0">
                <a:solidFill>
                  <a:srgbClr val="0C1F59"/>
                </a:solidFill>
                <a:latin typeface="Calibri"/>
                <a:cs typeface="Calibri"/>
              </a:rPr>
              <a:t> </a:t>
            </a:r>
            <a:r>
              <a:rPr sz="6300" spc="-10" dirty="0">
                <a:solidFill>
                  <a:srgbClr val="0A1F5B"/>
                </a:solidFill>
                <a:latin typeface="Calibri"/>
                <a:cs typeface="Calibri"/>
              </a:rPr>
              <a:t>Interventions</a:t>
            </a:r>
            <a:r>
              <a:rPr sz="6300" spc="-85" dirty="0">
                <a:solidFill>
                  <a:srgbClr val="0A1F5B"/>
                </a:solidFill>
                <a:latin typeface="Calibri"/>
                <a:cs typeface="Calibri"/>
              </a:rPr>
              <a:t> </a:t>
            </a:r>
            <a:r>
              <a:rPr sz="6300" dirty="0">
                <a:solidFill>
                  <a:srgbClr val="081C56"/>
                </a:solidFill>
                <a:latin typeface="Calibri"/>
                <a:cs typeface="Calibri"/>
              </a:rPr>
              <a:t>for</a:t>
            </a:r>
            <a:r>
              <a:rPr sz="6300" spc="-310" dirty="0">
                <a:solidFill>
                  <a:srgbClr val="081C56"/>
                </a:solidFill>
                <a:latin typeface="Calibri"/>
                <a:cs typeface="Calibri"/>
              </a:rPr>
              <a:t> </a:t>
            </a:r>
            <a:r>
              <a:rPr sz="6300" dirty="0">
                <a:solidFill>
                  <a:srgbClr val="0C1F60"/>
                </a:solidFill>
                <a:latin typeface="Calibri"/>
                <a:cs typeface="Calibri"/>
              </a:rPr>
              <a:t>Advanced</a:t>
            </a:r>
            <a:r>
              <a:rPr sz="6300" spc="-75" dirty="0">
                <a:solidFill>
                  <a:srgbClr val="0C1F60"/>
                </a:solidFill>
                <a:latin typeface="Calibri"/>
                <a:cs typeface="Calibri"/>
              </a:rPr>
              <a:t> </a:t>
            </a:r>
            <a:r>
              <a:rPr sz="6300" spc="-10" dirty="0">
                <a:solidFill>
                  <a:srgbClr val="0C1F5D"/>
                </a:solidFill>
                <a:latin typeface="Calibri"/>
                <a:cs typeface="Calibri"/>
              </a:rPr>
              <a:t>Joint</a:t>
            </a:r>
            <a:endParaRPr sz="6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771" y="1362780"/>
            <a:ext cx="7541895" cy="29508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300" spc="-10" dirty="0">
                <a:solidFill>
                  <a:srgbClr val="0A1F5E"/>
                </a:solidFill>
                <a:latin typeface="Calibri"/>
                <a:cs typeface="Calibri"/>
              </a:rPr>
              <a:t>Destruction</a:t>
            </a:r>
            <a:endParaRPr sz="6300">
              <a:latin typeface="Calibri"/>
              <a:cs typeface="Calibri"/>
            </a:endParaRPr>
          </a:p>
          <a:p>
            <a:pPr marL="25400" marR="5080" indent="8890">
              <a:lnSpc>
                <a:spcPct val="85600"/>
              </a:lnSpc>
              <a:spcBef>
                <a:spcPts val="2915"/>
              </a:spcBef>
            </a:pPr>
            <a:r>
              <a:rPr sz="3050" spc="-85" dirty="0">
                <a:latin typeface="Calibri"/>
                <a:cs typeface="Calibri"/>
              </a:rPr>
              <a:t>In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spc="-75" dirty="0">
                <a:latin typeface="Calibri"/>
                <a:cs typeface="Calibri"/>
              </a:rPr>
              <a:t>advanced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spc="-65" dirty="0">
                <a:latin typeface="Calibri"/>
                <a:cs typeface="Calibri"/>
              </a:rPr>
              <a:t>stages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95" dirty="0">
                <a:latin typeface="Calibri"/>
                <a:cs typeface="Calibri"/>
              </a:rPr>
              <a:t>of</a:t>
            </a:r>
            <a:r>
              <a:rPr sz="3050" spc="-75" dirty="0">
                <a:latin typeface="Calibri"/>
                <a:cs typeface="Calibri"/>
              </a:rPr>
              <a:t> </a:t>
            </a:r>
            <a:r>
              <a:rPr sz="3050" spc="-95" dirty="0">
                <a:latin typeface="Calibri"/>
                <a:cs typeface="Calibri"/>
              </a:rPr>
              <a:t>RH,</a:t>
            </a:r>
            <a:r>
              <a:rPr sz="3050" spc="-60" dirty="0">
                <a:latin typeface="Calibri"/>
                <a:cs typeface="Calibri"/>
              </a:rPr>
              <a:t> </a:t>
            </a:r>
            <a:r>
              <a:rPr sz="3050" spc="-140" dirty="0">
                <a:latin typeface="Calibri"/>
                <a:cs typeface="Calibri"/>
              </a:rPr>
              <a:t>when</a:t>
            </a:r>
            <a:r>
              <a:rPr sz="3050" spc="-30" dirty="0">
                <a:latin typeface="Calibri"/>
                <a:cs typeface="Calibri"/>
              </a:rPr>
              <a:t> </a:t>
            </a:r>
            <a:r>
              <a:rPr sz="3050" spc="-80" dirty="0">
                <a:latin typeface="Calibri"/>
                <a:cs typeface="Calibri"/>
              </a:rPr>
              <a:t>joint</a:t>
            </a:r>
            <a:r>
              <a:rPr sz="3050" spc="-95" dirty="0">
                <a:latin typeface="Calibri"/>
                <a:cs typeface="Calibri"/>
              </a:rPr>
              <a:t> </a:t>
            </a:r>
            <a:r>
              <a:rPr sz="3050" spc="-75" dirty="0">
                <a:latin typeface="Calibri"/>
                <a:cs typeface="Calibri"/>
              </a:rPr>
              <a:t>damage</a:t>
            </a:r>
            <a:r>
              <a:rPr sz="3050" spc="85" dirty="0">
                <a:latin typeface="Calibri"/>
                <a:cs typeface="Calibri"/>
              </a:rPr>
              <a:t> </a:t>
            </a:r>
            <a:r>
              <a:rPr sz="3050" spc="-25" dirty="0">
                <a:latin typeface="Calibri"/>
                <a:cs typeface="Calibri"/>
              </a:rPr>
              <a:t>is </a:t>
            </a:r>
            <a:r>
              <a:rPr sz="3050" spc="-75" dirty="0">
                <a:latin typeface="Calibri"/>
                <a:cs typeface="Calibri"/>
              </a:rPr>
              <a:t>severe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50" dirty="0">
                <a:latin typeface="Calibri"/>
                <a:cs typeface="Calibri"/>
              </a:rPr>
              <a:t>and</a:t>
            </a:r>
            <a:r>
              <a:rPr sz="3050" spc="-120" dirty="0">
                <a:latin typeface="Calibri"/>
                <a:cs typeface="Calibri"/>
              </a:rPr>
              <a:t> </a:t>
            </a:r>
            <a:r>
              <a:rPr sz="3050" spc="-45" dirty="0">
                <a:latin typeface="Calibri"/>
                <a:cs typeface="Calibri"/>
              </a:rPr>
              <a:t>causes</a:t>
            </a:r>
            <a:r>
              <a:rPr sz="3050" spc="-130" dirty="0">
                <a:latin typeface="Calibri"/>
                <a:cs typeface="Calibri"/>
              </a:rPr>
              <a:t> </a:t>
            </a:r>
            <a:r>
              <a:rPr sz="3050" spc="-75" dirty="0">
                <a:latin typeface="Calibri"/>
                <a:cs typeface="Calibri"/>
              </a:rPr>
              <a:t>significant</a:t>
            </a:r>
            <a:r>
              <a:rPr sz="3050" spc="-25" dirty="0">
                <a:latin typeface="Calibri"/>
                <a:cs typeface="Calibri"/>
              </a:rPr>
              <a:t> </a:t>
            </a:r>
            <a:r>
              <a:rPr sz="3050" spc="-45" dirty="0">
                <a:latin typeface="Calibri"/>
                <a:cs typeface="Calibri"/>
              </a:rPr>
              <a:t>pain</a:t>
            </a:r>
            <a:r>
              <a:rPr sz="3050" spc="-80" dirty="0">
                <a:latin typeface="Calibri"/>
                <a:cs typeface="Calibri"/>
              </a:rPr>
              <a:t> </a:t>
            </a:r>
            <a:r>
              <a:rPr sz="3050" spc="-20" dirty="0">
                <a:latin typeface="Calibri"/>
                <a:cs typeface="Calibri"/>
              </a:rPr>
              <a:t>or</a:t>
            </a:r>
            <a:r>
              <a:rPr sz="3050" spc="-15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functional </a:t>
            </a:r>
            <a:r>
              <a:rPr sz="3050" spc="-25" dirty="0">
                <a:latin typeface="Calibri"/>
                <a:cs typeface="Calibri"/>
              </a:rPr>
              <a:t>loss,</a:t>
            </a:r>
            <a:r>
              <a:rPr sz="3050" spc="-150" dirty="0">
                <a:latin typeface="Calibri"/>
                <a:cs typeface="Calibri"/>
              </a:rPr>
              <a:t> </a:t>
            </a:r>
            <a:r>
              <a:rPr sz="3050" spc="-60" dirty="0">
                <a:latin typeface="Calibri"/>
                <a:cs typeface="Calibri"/>
              </a:rPr>
              <a:t>surgical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spc="-90" dirty="0">
                <a:latin typeface="Calibri"/>
                <a:cs typeface="Calibri"/>
              </a:rPr>
              <a:t>options</a:t>
            </a:r>
            <a:r>
              <a:rPr sz="3050" spc="-85" dirty="0">
                <a:latin typeface="Calibri"/>
                <a:cs typeface="Calibri"/>
              </a:rPr>
              <a:t> </a:t>
            </a:r>
            <a:r>
              <a:rPr sz="3050" spc="-65" dirty="0">
                <a:latin typeface="Calibri"/>
                <a:cs typeface="Calibri"/>
              </a:rPr>
              <a:t>may</a:t>
            </a:r>
            <a:r>
              <a:rPr sz="3050" spc="-100" dirty="0">
                <a:latin typeface="Calibri"/>
                <a:cs typeface="Calibri"/>
              </a:rPr>
              <a:t> </a:t>
            </a:r>
            <a:r>
              <a:rPr sz="3050" spc="-60" dirty="0">
                <a:latin typeface="Calibri"/>
                <a:cs typeface="Calibri"/>
              </a:rPr>
              <a:t>be</a:t>
            </a:r>
            <a:r>
              <a:rPr sz="3050" spc="-110" dirty="0">
                <a:latin typeface="Calibri"/>
                <a:cs typeface="Calibri"/>
              </a:rPr>
              <a:t> </a:t>
            </a:r>
            <a:r>
              <a:rPr sz="3050" spc="-90" dirty="0">
                <a:latin typeface="Calibri"/>
                <a:cs typeface="Calibri"/>
              </a:rPr>
              <a:t>considered</a:t>
            </a:r>
            <a:r>
              <a:rPr sz="3050" spc="120" dirty="0">
                <a:latin typeface="Calibri"/>
                <a:cs typeface="Calibri"/>
              </a:rPr>
              <a:t> </a:t>
            </a:r>
            <a:r>
              <a:rPr sz="3050" spc="-170" dirty="0">
                <a:latin typeface="Calibri"/>
                <a:cs typeface="Calibri"/>
              </a:rPr>
              <a:t>to</a:t>
            </a:r>
            <a:r>
              <a:rPr sz="3050" spc="-5" dirty="0">
                <a:latin typeface="Calibri"/>
                <a:cs typeface="Calibri"/>
              </a:rPr>
              <a:t> </a:t>
            </a:r>
            <a:r>
              <a:rPr sz="3050" spc="-70" dirty="0">
                <a:latin typeface="Calibri"/>
                <a:cs typeface="Calibri"/>
              </a:rPr>
              <a:t>restore </a:t>
            </a:r>
            <a:r>
              <a:rPr sz="3050" spc="-90" dirty="0">
                <a:latin typeface="Calibri"/>
                <a:cs typeface="Calibri"/>
              </a:rPr>
              <a:t>stability</a:t>
            </a:r>
            <a:r>
              <a:rPr sz="3050" spc="-45" dirty="0">
                <a:latin typeface="Calibri"/>
                <a:cs typeface="Calibri"/>
              </a:rPr>
              <a:t> </a:t>
            </a:r>
            <a:r>
              <a:rPr sz="3050" spc="-60" dirty="0">
                <a:latin typeface="Calibri"/>
                <a:cs typeface="Calibri"/>
              </a:rPr>
              <a:t>and</a:t>
            </a:r>
            <a:r>
              <a:rPr sz="3050" spc="-90" dirty="0">
                <a:latin typeface="Calibri"/>
                <a:cs typeface="Calibri"/>
              </a:rPr>
              <a:t> </a:t>
            </a:r>
            <a:r>
              <a:rPr sz="3050" spc="-10" dirty="0">
                <a:latin typeface="Calibri"/>
                <a:cs typeface="Calibri"/>
              </a:rPr>
              <a:t>function.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370"/>
              </a:lnSpc>
              <a:spcBef>
                <a:spcPts val="135"/>
              </a:spcBef>
            </a:pPr>
            <a:r>
              <a:rPr spc="95" dirty="0"/>
              <a:t>Key</a:t>
            </a:r>
            <a:r>
              <a:rPr spc="85" dirty="0"/>
              <a:t> </a:t>
            </a:r>
            <a:r>
              <a:rPr dirty="0"/>
              <a:t>Surgical</a:t>
            </a:r>
            <a:r>
              <a:rPr spc="250" dirty="0"/>
              <a:t> </a:t>
            </a:r>
            <a:r>
              <a:rPr spc="-10" dirty="0"/>
              <a:t>Procedures:</a:t>
            </a:r>
          </a:p>
          <a:p>
            <a:pPr marL="550545" marR="5080" indent="-312420">
              <a:lnSpc>
                <a:spcPts val="2800"/>
              </a:lnSpc>
              <a:spcBef>
                <a:spcPts val="440"/>
              </a:spcBef>
              <a:buChar char="•"/>
              <a:tabLst>
                <a:tab pos="550545" algn="l"/>
                <a:tab pos="552450" algn="l"/>
              </a:tabLst>
            </a:pPr>
            <a:r>
              <a:rPr sz="2850" dirty="0"/>
              <a:t>	</a:t>
            </a:r>
            <a:r>
              <a:rPr sz="2850" spc="60" dirty="0"/>
              <a:t>Synovectomy:</a:t>
            </a:r>
            <a:r>
              <a:rPr sz="2850" spc="110" dirty="0"/>
              <a:t> </a:t>
            </a:r>
            <a:r>
              <a:rPr sz="2850" dirty="0"/>
              <a:t>Removal</a:t>
            </a:r>
            <a:r>
              <a:rPr sz="2850" spc="30" dirty="0"/>
              <a:t> </a:t>
            </a:r>
            <a:r>
              <a:rPr sz="2850" dirty="0"/>
              <a:t>of</a:t>
            </a:r>
            <a:r>
              <a:rPr sz="2850" spc="-120" dirty="0"/>
              <a:t> </a:t>
            </a:r>
            <a:r>
              <a:rPr sz="2850" dirty="0"/>
              <a:t>the</a:t>
            </a:r>
            <a:r>
              <a:rPr sz="2850" spc="-85" dirty="0"/>
              <a:t> </a:t>
            </a:r>
            <a:r>
              <a:rPr sz="2850" dirty="0"/>
              <a:t>inflamed</a:t>
            </a:r>
            <a:r>
              <a:rPr sz="2850" spc="95" dirty="0"/>
              <a:t> </a:t>
            </a:r>
            <a:r>
              <a:rPr sz="2850" spc="-10" dirty="0"/>
              <a:t>synovial membrane.</a:t>
            </a:r>
            <a:endParaRPr sz="2850"/>
          </a:p>
          <a:p>
            <a:pPr marL="549275" indent="-311150">
              <a:lnSpc>
                <a:spcPts val="2505"/>
              </a:lnSpc>
              <a:buChar char="•"/>
              <a:tabLst>
                <a:tab pos="549275" algn="l"/>
              </a:tabLst>
            </a:pPr>
            <a:r>
              <a:rPr sz="2900" dirty="0"/>
              <a:t>Tendon </a:t>
            </a:r>
            <a:r>
              <a:rPr sz="2900" spc="55" dirty="0"/>
              <a:t>Repair:</a:t>
            </a:r>
            <a:r>
              <a:rPr sz="2900" spc="15" dirty="0"/>
              <a:t> </a:t>
            </a:r>
            <a:r>
              <a:rPr sz="2900" spc="-20" dirty="0"/>
              <a:t>Surgical</a:t>
            </a:r>
            <a:r>
              <a:rPr sz="2900" spc="40" dirty="0"/>
              <a:t> </a:t>
            </a:r>
            <a:r>
              <a:rPr sz="2900" spc="-35" dirty="0"/>
              <a:t>correction</a:t>
            </a:r>
            <a:r>
              <a:rPr sz="2900" spc="100" dirty="0"/>
              <a:t> </a:t>
            </a:r>
            <a:r>
              <a:rPr sz="2900" dirty="0"/>
              <a:t>of</a:t>
            </a:r>
            <a:r>
              <a:rPr sz="2900" spc="-125" dirty="0"/>
              <a:t> </a:t>
            </a:r>
            <a:r>
              <a:rPr sz="2900" spc="-10" dirty="0"/>
              <a:t>ruptured</a:t>
            </a:r>
            <a:endParaRPr sz="2900"/>
          </a:p>
          <a:p>
            <a:pPr marL="548640">
              <a:lnSpc>
                <a:spcPts val="2925"/>
              </a:lnSpc>
            </a:pPr>
            <a:r>
              <a:rPr sz="2900" dirty="0"/>
              <a:t>or</a:t>
            </a:r>
            <a:r>
              <a:rPr sz="2900" spc="-145" dirty="0"/>
              <a:t> </a:t>
            </a:r>
            <a:r>
              <a:rPr sz="2900" spc="-10" dirty="0"/>
              <a:t>damaged</a:t>
            </a:r>
            <a:r>
              <a:rPr sz="2900" spc="-114" dirty="0"/>
              <a:t> </a:t>
            </a:r>
            <a:r>
              <a:rPr sz="2900" spc="-10" dirty="0"/>
              <a:t>tendons.</a:t>
            </a:r>
            <a:endParaRPr sz="2900"/>
          </a:p>
          <a:p>
            <a:pPr marL="532765" marR="564515" indent="-295275">
              <a:lnSpc>
                <a:spcPct val="89800"/>
              </a:lnSpc>
              <a:spcBef>
                <a:spcPts val="114"/>
              </a:spcBef>
              <a:buChar char="•"/>
              <a:tabLst>
                <a:tab pos="546100" algn="l"/>
              </a:tabLst>
            </a:pPr>
            <a:r>
              <a:rPr sz="2900" spc="80" dirty="0"/>
              <a:t>joint</a:t>
            </a:r>
            <a:r>
              <a:rPr sz="2900" spc="-15" dirty="0"/>
              <a:t> </a:t>
            </a:r>
            <a:r>
              <a:rPr sz="2900" spc="60" dirty="0"/>
              <a:t>Fusion</a:t>
            </a:r>
            <a:r>
              <a:rPr sz="2900" spc="55" dirty="0"/>
              <a:t> </a:t>
            </a:r>
            <a:r>
              <a:rPr sz="2900" spc="50" dirty="0"/>
              <a:t>(Arthrodesis):</a:t>
            </a:r>
            <a:r>
              <a:rPr sz="2900" spc="-175" dirty="0"/>
              <a:t> </a:t>
            </a:r>
            <a:r>
              <a:rPr sz="2900" dirty="0"/>
              <a:t>Fusing</a:t>
            </a:r>
            <a:r>
              <a:rPr sz="2900" spc="60" dirty="0"/>
              <a:t> </a:t>
            </a:r>
            <a:r>
              <a:rPr sz="2900" spc="-10" dirty="0"/>
              <a:t>bones 	</a:t>
            </a:r>
            <a:r>
              <a:rPr sz="2900" spc="-40" dirty="0"/>
              <a:t>together</a:t>
            </a:r>
            <a:r>
              <a:rPr sz="2900" spc="-80" dirty="0"/>
              <a:t> </a:t>
            </a:r>
            <a:r>
              <a:rPr sz="2900" dirty="0"/>
              <a:t>to</a:t>
            </a:r>
            <a:r>
              <a:rPr sz="2900" spc="-130" dirty="0"/>
              <a:t> </a:t>
            </a:r>
            <a:r>
              <a:rPr sz="2900" spc="-25" dirty="0"/>
              <a:t>provide</a:t>
            </a:r>
            <a:r>
              <a:rPr sz="2900" spc="-50" dirty="0"/>
              <a:t> </a:t>
            </a:r>
            <a:r>
              <a:rPr sz="2900" spc="-30" dirty="0"/>
              <a:t>stability</a:t>
            </a:r>
            <a:r>
              <a:rPr sz="2900" spc="-60" dirty="0"/>
              <a:t> </a:t>
            </a:r>
            <a:r>
              <a:rPr sz="2900" dirty="0"/>
              <a:t>and</a:t>
            </a:r>
            <a:r>
              <a:rPr sz="2900" spc="-160" dirty="0"/>
              <a:t> </a:t>
            </a:r>
            <a:r>
              <a:rPr sz="2900" spc="-30" dirty="0"/>
              <a:t>relieve</a:t>
            </a:r>
            <a:r>
              <a:rPr sz="2900" spc="-80" dirty="0"/>
              <a:t> </a:t>
            </a:r>
            <a:r>
              <a:rPr sz="2900" spc="-10" dirty="0"/>
              <a:t>pain, 	</a:t>
            </a:r>
            <a:r>
              <a:rPr sz="2900" spc="-30" dirty="0"/>
              <a:t>sacrificing</a:t>
            </a:r>
            <a:r>
              <a:rPr sz="2900" spc="5" dirty="0"/>
              <a:t> </a:t>
            </a:r>
            <a:r>
              <a:rPr sz="2900" spc="-10" dirty="0"/>
              <a:t>motion.</a:t>
            </a:r>
            <a:endParaRPr sz="2900"/>
          </a:p>
          <a:p>
            <a:pPr marL="533400" indent="-295275">
              <a:lnSpc>
                <a:spcPts val="3035"/>
              </a:lnSpc>
              <a:buChar char="•"/>
              <a:tabLst>
                <a:tab pos="533400" algn="l"/>
              </a:tabLst>
            </a:pPr>
            <a:r>
              <a:rPr sz="2900" spc="80" dirty="0"/>
              <a:t>joint</a:t>
            </a:r>
            <a:r>
              <a:rPr sz="2900" spc="10" dirty="0"/>
              <a:t> </a:t>
            </a:r>
            <a:r>
              <a:rPr sz="2900" spc="50" dirty="0"/>
              <a:t>Replacement</a:t>
            </a:r>
            <a:r>
              <a:rPr sz="2900" spc="110" dirty="0"/>
              <a:t> </a:t>
            </a:r>
            <a:r>
              <a:rPr sz="2900" spc="65" dirty="0"/>
              <a:t>(Arthroplasty):</a:t>
            </a:r>
            <a:r>
              <a:rPr sz="2900" spc="-175" dirty="0"/>
              <a:t> </a:t>
            </a:r>
            <a:r>
              <a:rPr sz="2900" spc="-10" dirty="0"/>
              <a:t>Replacing</a:t>
            </a:r>
            <a:endParaRPr sz="2900"/>
          </a:p>
          <a:p>
            <a:pPr marL="546735">
              <a:lnSpc>
                <a:spcPts val="3254"/>
              </a:lnSpc>
            </a:pPr>
            <a:r>
              <a:rPr sz="2850" dirty="0"/>
              <a:t>the</a:t>
            </a:r>
            <a:r>
              <a:rPr sz="2850" spc="-155" dirty="0"/>
              <a:t> </a:t>
            </a:r>
            <a:r>
              <a:rPr sz="2850" dirty="0"/>
              <a:t>damaged</a:t>
            </a:r>
            <a:r>
              <a:rPr sz="2850" spc="-10" dirty="0"/>
              <a:t> </a:t>
            </a:r>
            <a:r>
              <a:rPr sz="2850" dirty="0"/>
              <a:t>joint</a:t>
            </a:r>
            <a:r>
              <a:rPr sz="2850" spc="-15" dirty="0"/>
              <a:t> </a:t>
            </a:r>
            <a:r>
              <a:rPr sz="2850" spc="-10" dirty="0"/>
              <a:t>with</a:t>
            </a:r>
            <a:r>
              <a:rPr sz="2850" dirty="0"/>
              <a:t> </a:t>
            </a:r>
            <a:r>
              <a:rPr sz="2850" spc="65" dirty="0"/>
              <a:t>a</a:t>
            </a:r>
            <a:r>
              <a:rPr sz="2850" spc="-155" dirty="0"/>
              <a:t> </a:t>
            </a:r>
            <a:r>
              <a:rPr sz="2850" spc="-10" dirty="0"/>
              <a:t>prosthesis.</a:t>
            </a:r>
            <a:endParaRPr sz="2850"/>
          </a:p>
        </p:txBody>
      </p:sp>
      <p:sp>
        <p:nvSpPr>
          <p:cNvPr id="8" name="object 8"/>
          <p:cNvSpPr txBox="1"/>
          <p:nvPr/>
        </p:nvSpPr>
        <p:spPr>
          <a:xfrm>
            <a:off x="9651795" y="2207330"/>
            <a:ext cx="2599690" cy="757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20"/>
              </a:spcBef>
            </a:pPr>
            <a:r>
              <a:rPr sz="2550" spc="-80" dirty="0">
                <a:latin typeface="Arial MT"/>
                <a:cs typeface="Arial MT"/>
              </a:rPr>
              <a:t>Severely</a:t>
            </a:r>
            <a:r>
              <a:rPr sz="2550" spc="-50" dirty="0">
                <a:latin typeface="Arial MT"/>
                <a:cs typeface="Arial MT"/>
              </a:rPr>
              <a:t> </a:t>
            </a:r>
            <a:r>
              <a:rPr sz="2550" spc="-85" dirty="0">
                <a:latin typeface="Arial MT"/>
                <a:cs typeface="Arial MT"/>
              </a:rPr>
              <a:t>Damaged</a:t>
            </a:r>
            <a:endParaRPr sz="2550">
              <a:latin typeface="Arial MT"/>
              <a:cs typeface="Arial MT"/>
            </a:endParaRPr>
          </a:p>
          <a:p>
            <a:pPr algn="ctr">
              <a:lnSpc>
                <a:spcPts val="2960"/>
              </a:lnSpc>
            </a:pPr>
            <a:r>
              <a:rPr sz="2700" spc="-10" dirty="0">
                <a:latin typeface="Arial MT"/>
                <a:cs typeface="Arial MT"/>
              </a:rPr>
              <a:t>Joint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77200" y="8087430"/>
            <a:ext cx="2505075" cy="729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880"/>
              </a:lnSpc>
              <a:spcBef>
                <a:spcPts val="120"/>
              </a:spcBef>
            </a:pPr>
            <a:r>
              <a:rPr sz="2550" spc="-114" dirty="0">
                <a:latin typeface="Arial MT"/>
                <a:cs typeface="Arial MT"/>
              </a:rPr>
              <a:t>Severely</a:t>
            </a:r>
            <a:r>
              <a:rPr sz="2550" spc="-60" dirty="0">
                <a:latin typeface="Arial MT"/>
                <a:cs typeface="Arial MT"/>
              </a:rPr>
              <a:t> </a:t>
            </a:r>
            <a:r>
              <a:rPr sz="2550" spc="-150" dirty="0">
                <a:latin typeface="Arial MT"/>
                <a:cs typeface="Arial MT"/>
              </a:rPr>
              <a:t>Damaged</a:t>
            </a:r>
            <a:endParaRPr sz="2550">
              <a:latin typeface="Arial MT"/>
              <a:cs typeface="Arial MT"/>
            </a:endParaRPr>
          </a:p>
          <a:p>
            <a:pPr marL="20320" algn="ctr">
              <a:lnSpc>
                <a:spcPts val="2640"/>
              </a:lnSpc>
            </a:pPr>
            <a:r>
              <a:rPr sz="2350" spc="-10" dirty="0">
                <a:latin typeface="Arial MT"/>
                <a:cs typeface="Arial MT"/>
              </a:rPr>
              <a:t>Joint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53896" y="2216150"/>
            <a:ext cx="2530475" cy="7429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48615" marR="5080" indent="-336550">
              <a:lnSpc>
                <a:spcPts val="2650"/>
              </a:lnSpc>
              <a:spcBef>
                <a:spcPts val="480"/>
              </a:spcBef>
            </a:pPr>
            <a:r>
              <a:rPr sz="2500" dirty="0">
                <a:latin typeface="Calibri"/>
                <a:cs typeface="Calibri"/>
              </a:rPr>
              <a:t>Joint</a:t>
            </a:r>
            <a:r>
              <a:rPr sz="2500" spc="2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Replacement (Arthroplasty)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91996" y="8089900"/>
            <a:ext cx="2437130" cy="7302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48615" marR="5080" indent="-336550">
              <a:lnSpc>
                <a:spcPts val="2550"/>
              </a:lnSpc>
              <a:spcBef>
                <a:spcPts val="560"/>
              </a:spcBef>
            </a:pPr>
            <a:r>
              <a:rPr sz="2500" dirty="0">
                <a:latin typeface="Calibri"/>
                <a:cs typeface="Calibri"/>
              </a:rPr>
              <a:t>Joint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Replacement (Arthroplasty)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68850" cy="9753600"/>
          </a:xfrm>
          <a:custGeom>
            <a:avLst/>
            <a:gdLst/>
            <a:ahLst/>
            <a:cxnLst/>
            <a:rect l="l" t="t" r="r" b="b"/>
            <a:pathLst>
              <a:path w="17468850" h="9753600">
                <a:moveTo>
                  <a:pt x="17468848" y="9753599"/>
                </a:moveTo>
                <a:lnTo>
                  <a:pt x="0" y="9753599"/>
                </a:lnTo>
                <a:lnTo>
                  <a:pt x="0" y="0"/>
                </a:lnTo>
                <a:lnTo>
                  <a:pt x="17468848" y="0"/>
                </a:lnTo>
                <a:lnTo>
                  <a:pt x="17468848" y="9753599"/>
                </a:lnTo>
                <a:close/>
              </a:path>
            </a:pathLst>
          </a:custGeom>
          <a:solidFill>
            <a:srgbClr val="F1F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951" y="3181606"/>
            <a:ext cx="152400" cy="152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951" y="3810256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951" y="4438906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951" y="5696206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951" y="6324856"/>
            <a:ext cx="152400" cy="152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951" y="6953505"/>
            <a:ext cx="152400" cy="152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951" y="8210805"/>
            <a:ext cx="152400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8951" y="8839455"/>
            <a:ext cx="152400" cy="1523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1218986" y="1076389"/>
            <a:ext cx="6250305" cy="7492365"/>
            <a:chOff x="11218986" y="1076389"/>
            <a:chExt cx="6250305" cy="749236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8986" y="5177512"/>
              <a:ext cx="6249862" cy="33908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18986" y="1076389"/>
              <a:ext cx="6048374" cy="410527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98456" y="334343"/>
            <a:ext cx="5894705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450" dirty="0"/>
              <a:t>W</a:t>
            </a:r>
            <a:r>
              <a:rPr sz="6100" spc="455" dirty="0"/>
              <a:t>ris</a:t>
            </a:r>
            <a:r>
              <a:rPr sz="6100" spc="-50" dirty="0"/>
              <a:t>t</a:t>
            </a:r>
            <a:r>
              <a:rPr sz="6100" spc="550" dirty="0"/>
              <a:t> </a:t>
            </a:r>
            <a:r>
              <a:rPr sz="6100" spc="245" dirty="0"/>
              <a:t>Splint</a:t>
            </a:r>
            <a:r>
              <a:rPr sz="6100" spc="-260" dirty="0"/>
              <a:t>s</a:t>
            </a:r>
            <a:endParaRPr sz="6100"/>
          </a:p>
        </p:txBody>
      </p:sp>
      <p:sp>
        <p:nvSpPr>
          <p:cNvPr id="15" name="object 15"/>
          <p:cNvSpPr txBox="1"/>
          <p:nvPr/>
        </p:nvSpPr>
        <p:spPr>
          <a:xfrm>
            <a:off x="1433691" y="1257011"/>
            <a:ext cx="9683115" cy="790448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800" spc="-305" dirty="0">
                <a:solidFill>
                  <a:srgbClr val="1F1F20"/>
                </a:solidFill>
                <a:latin typeface="Verdana"/>
                <a:cs typeface="Verdana"/>
              </a:rPr>
              <a:t>Most</a:t>
            </a:r>
            <a:r>
              <a:rPr sz="3800" spc="-36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85" dirty="0">
                <a:solidFill>
                  <a:srgbClr val="1F1F20"/>
                </a:solidFill>
                <a:latin typeface="Verdana"/>
                <a:cs typeface="Verdana"/>
              </a:rPr>
              <a:t>commonly</a:t>
            </a:r>
            <a:r>
              <a:rPr sz="3800" spc="-36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30" dirty="0">
                <a:solidFill>
                  <a:srgbClr val="1F1F20"/>
                </a:solidFill>
                <a:latin typeface="Verdana"/>
                <a:cs typeface="Verdana"/>
              </a:rPr>
              <a:t>prescribed</a:t>
            </a:r>
            <a:r>
              <a:rPr sz="3800" spc="-36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60" dirty="0">
                <a:solidFill>
                  <a:srgbClr val="1F1F20"/>
                </a:solidFill>
                <a:latin typeface="Verdana"/>
                <a:cs typeface="Verdana"/>
              </a:rPr>
              <a:t>splints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04" dirty="0">
                <a:solidFill>
                  <a:srgbClr val="1F1F20"/>
                </a:solidFill>
                <a:latin typeface="Verdana"/>
                <a:cs typeface="Verdana"/>
              </a:rPr>
              <a:t>in</a:t>
            </a:r>
            <a:r>
              <a:rPr sz="3800" spc="-36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34" dirty="0">
                <a:solidFill>
                  <a:srgbClr val="1F1F20"/>
                </a:solidFill>
                <a:latin typeface="Verdana"/>
                <a:cs typeface="Verdana"/>
              </a:rPr>
              <a:t>RA</a:t>
            </a:r>
            <a:endParaRPr sz="3800">
              <a:latin typeface="Verdana"/>
              <a:cs typeface="Verdana"/>
            </a:endParaRPr>
          </a:p>
          <a:p>
            <a:pPr marL="45085">
              <a:lnSpc>
                <a:spcPct val="100000"/>
              </a:lnSpc>
              <a:spcBef>
                <a:spcPts val="1800"/>
              </a:spcBef>
            </a:pPr>
            <a:r>
              <a:rPr sz="3550" spc="-350" dirty="0">
                <a:solidFill>
                  <a:srgbClr val="1F1F20"/>
                </a:solidFill>
                <a:latin typeface="Verdana"/>
                <a:cs typeface="Verdana"/>
              </a:rPr>
              <a:t>I</a:t>
            </a:r>
            <a:r>
              <a:rPr sz="3550" b="1" spc="-350" dirty="0">
                <a:solidFill>
                  <a:srgbClr val="1F1F20"/>
                </a:solidFill>
                <a:latin typeface="Tahoma"/>
                <a:cs typeface="Tahoma"/>
              </a:rPr>
              <a:t>ndications:</a:t>
            </a:r>
            <a:endParaRPr sz="3550">
              <a:latin typeface="Tahoma"/>
              <a:cs typeface="Tahoma"/>
            </a:endParaRPr>
          </a:p>
          <a:p>
            <a:pPr marL="810260" marR="5212080">
              <a:lnSpc>
                <a:spcPct val="116199"/>
              </a:lnSpc>
            </a:pP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Wrist</a:t>
            </a:r>
            <a:r>
              <a:rPr sz="3550" spc="-34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305" dirty="0">
                <a:solidFill>
                  <a:srgbClr val="1F1F20"/>
                </a:solidFill>
                <a:latin typeface="Verdana"/>
                <a:cs typeface="Verdana"/>
              </a:rPr>
              <a:t>synovitis</a:t>
            </a:r>
            <a:r>
              <a:rPr sz="3550" spc="88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50" dirty="0">
                <a:solidFill>
                  <a:srgbClr val="1F1F20"/>
                </a:solidFill>
                <a:latin typeface="Verdana"/>
                <a:cs typeface="Verdana"/>
              </a:rPr>
              <a:t>Pain</a:t>
            </a:r>
            <a:r>
              <a:rPr sz="3550" spc="-33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355" dirty="0">
                <a:solidFill>
                  <a:srgbClr val="1F1F20"/>
                </a:solidFill>
                <a:latin typeface="Verdana"/>
                <a:cs typeface="Verdana"/>
              </a:rPr>
              <a:t>and</a:t>
            </a:r>
            <a:r>
              <a:rPr sz="3550" spc="-33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25" dirty="0">
                <a:solidFill>
                  <a:srgbClr val="1F1F20"/>
                </a:solidFill>
                <a:latin typeface="Verdana"/>
                <a:cs typeface="Verdana"/>
              </a:rPr>
              <a:t>instability</a:t>
            </a:r>
            <a:endParaRPr sz="3550">
              <a:latin typeface="Verdana"/>
              <a:cs typeface="Verdana"/>
            </a:endParaRPr>
          </a:p>
          <a:p>
            <a:pPr marL="810260">
              <a:lnSpc>
                <a:spcPct val="100000"/>
              </a:lnSpc>
              <a:spcBef>
                <a:spcPts val="690"/>
              </a:spcBef>
            </a:pPr>
            <a:r>
              <a:rPr sz="3550" spc="-345" dirty="0">
                <a:solidFill>
                  <a:srgbClr val="1F1F20"/>
                </a:solidFill>
                <a:latin typeface="Verdana"/>
                <a:cs typeface="Verdana"/>
              </a:rPr>
              <a:t>Reduced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65" dirty="0">
                <a:solidFill>
                  <a:srgbClr val="1F1F20"/>
                </a:solidFill>
                <a:latin typeface="Verdana"/>
                <a:cs typeface="Verdana"/>
              </a:rPr>
              <a:t>grip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330" dirty="0">
                <a:solidFill>
                  <a:srgbClr val="1F1F20"/>
                </a:solidFill>
                <a:latin typeface="Verdana"/>
                <a:cs typeface="Verdana"/>
              </a:rPr>
              <a:t>strength</a:t>
            </a:r>
            <a:endParaRPr sz="3550">
              <a:latin typeface="Verdana"/>
              <a:cs typeface="Verdana"/>
            </a:endParaRPr>
          </a:p>
          <a:p>
            <a:pPr marL="45085">
              <a:lnSpc>
                <a:spcPct val="100000"/>
              </a:lnSpc>
              <a:spcBef>
                <a:spcPts val="690"/>
              </a:spcBef>
            </a:pPr>
            <a:r>
              <a:rPr sz="3550" b="1" spc="-395" dirty="0">
                <a:solidFill>
                  <a:srgbClr val="1F1F20"/>
                </a:solidFill>
                <a:latin typeface="Tahoma"/>
                <a:cs typeface="Tahoma"/>
              </a:rPr>
              <a:t>Functions</a:t>
            </a:r>
            <a:r>
              <a:rPr sz="3550" spc="-395" dirty="0">
                <a:solidFill>
                  <a:srgbClr val="1F1F20"/>
                </a:solidFill>
                <a:latin typeface="Verdana"/>
                <a:cs typeface="Verdana"/>
              </a:rPr>
              <a:t>:</a:t>
            </a:r>
            <a:endParaRPr sz="3550">
              <a:latin typeface="Verdana"/>
              <a:cs typeface="Verdana"/>
            </a:endParaRPr>
          </a:p>
          <a:p>
            <a:pPr marL="810260" marR="898525">
              <a:lnSpc>
                <a:spcPct val="116199"/>
              </a:lnSpc>
            </a:pPr>
            <a:r>
              <a:rPr sz="3550" spc="-260" dirty="0">
                <a:solidFill>
                  <a:srgbClr val="1F1F20"/>
                </a:solidFill>
                <a:latin typeface="Verdana"/>
                <a:cs typeface="Verdana"/>
              </a:rPr>
              <a:t>Maintain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300" dirty="0">
                <a:solidFill>
                  <a:srgbClr val="1F1F20"/>
                </a:solidFill>
                <a:latin typeface="Verdana"/>
                <a:cs typeface="Verdana"/>
              </a:rPr>
              <a:t>the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70" dirty="0">
                <a:solidFill>
                  <a:srgbClr val="1F1F20"/>
                </a:solidFill>
                <a:latin typeface="Verdana"/>
                <a:cs typeface="Verdana"/>
              </a:rPr>
              <a:t>wrist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190" dirty="0">
                <a:solidFill>
                  <a:srgbClr val="1F1F20"/>
                </a:solidFill>
                <a:latin typeface="Verdana"/>
                <a:cs typeface="Verdana"/>
              </a:rPr>
              <a:t>in</a:t>
            </a:r>
            <a:r>
              <a:rPr sz="3550" spc="-3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385" dirty="0">
                <a:solidFill>
                  <a:srgbClr val="1F1F20"/>
                </a:solidFill>
                <a:latin typeface="Verdana"/>
                <a:cs typeface="Verdana"/>
              </a:rPr>
              <a:t>a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50" dirty="0">
                <a:solidFill>
                  <a:srgbClr val="1F1F20"/>
                </a:solidFill>
                <a:latin typeface="Verdana"/>
                <a:cs typeface="Verdana"/>
              </a:rPr>
              <a:t>functional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04" dirty="0">
                <a:solidFill>
                  <a:srgbClr val="1F1F20"/>
                </a:solidFill>
                <a:latin typeface="Verdana"/>
                <a:cs typeface="Verdana"/>
              </a:rPr>
              <a:t>position </a:t>
            </a:r>
            <a:r>
              <a:rPr sz="3550" spc="-345" dirty="0">
                <a:solidFill>
                  <a:srgbClr val="1F1F20"/>
                </a:solidFill>
                <a:latin typeface="Verdana"/>
                <a:cs typeface="Verdana"/>
              </a:rPr>
              <a:t>Reduce</a:t>
            </a:r>
            <a:r>
              <a:rPr sz="3550" spc="-33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350" dirty="0">
                <a:solidFill>
                  <a:srgbClr val="1F1F20"/>
                </a:solidFill>
                <a:latin typeface="Verdana"/>
                <a:cs typeface="Verdana"/>
              </a:rPr>
              <a:t>stress</a:t>
            </a:r>
            <a:r>
              <a:rPr sz="3550" spc="-33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300" dirty="0">
                <a:solidFill>
                  <a:srgbClr val="1F1F20"/>
                </a:solidFill>
                <a:latin typeface="Verdana"/>
                <a:cs typeface="Verdana"/>
              </a:rPr>
              <a:t>on</a:t>
            </a:r>
            <a:r>
              <a:rPr sz="3550" spc="-33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75" dirty="0">
                <a:solidFill>
                  <a:srgbClr val="1F1F20"/>
                </a:solidFill>
                <a:latin typeface="Verdana"/>
                <a:cs typeface="Verdana"/>
              </a:rPr>
              <a:t>inflamed</a:t>
            </a:r>
            <a:r>
              <a:rPr sz="3550" spc="-33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75" dirty="0">
                <a:solidFill>
                  <a:srgbClr val="1F1F20"/>
                </a:solidFill>
                <a:latin typeface="Verdana"/>
                <a:cs typeface="Verdana"/>
              </a:rPr>
              <a:t>joints</a:t>
            </a:r>
            <a:endParaRPr sz="3550">
              <a:latin typeface="Verdana"/>
              <a:cs typeface="Verdana"/>
            </a:endParaRPr>
          </a:p>
          <a:p>
            <a:pPr marL="810260">
              <a:lnSpc>
                <a:spcPct val="100000"/>
              </a:lnSpc>
              <a:spcBef>
                <a:spcPts val="690"/>
              </a:spcBef>
            </a:pPr>
            <a:r>
              <a:rPr sz="3550" spc="-405" dirty="0">
                <a:solidFill>
                  <a:srgbClr val="1F1F20"/>
                </a:solidFill>
                <a:latin typeface="Verdana"/>
                <a:cs typeface="Verdana"/>
              </a:rPr>
              <a:t>Improve</a:t>
            </a:r>
            <a:r>
              <a:rPr sz="3550" spc="-33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350" dirty="0">
                <a:solidFill>
                  <a:srgbClr val="1F1F20"/>
                </a:solidFill>
                <a:latin typeface="Verdana"/>
                <a:cs typeface="Verdana"/>
              </a:rPr>
              <a:t>hand</a:t>
            </a:r>
            <a:r>
              <a:rPr sz="3550" spc="-33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60" dirty="0">
                <a:solidFill>
                  <a:srgbClr val="1F1F20"/>
                </a:solidFill>
                <a:latin typeface="Verdana"/>
                <a:cs typeface="Verdana"/>
              </a:rPr>
              <a:t>function</a:t>
            </a:r>
            <a:r>
              <a:rPr sz="3550" spc="-33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355" dirty="0">
                <a:solidFill>
                  <a:srgbClr val="1F1F20"/>
                </a:solidFill>
                <a:latin typeface="Verdana"/>
                <a:cs typeface="Verdana"/>
              </a:rPr>
              <a:t>and</a:t>
            </a:r>
            <a:r>
              <a:rPr sz="3550" spc="-33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85" dirty="0">
                <a:solidFill>
                  <a:srgbClr val="1F1F20"/>
                </a:solidFill>
                <a:latin typeface="Verdana"/>
                <a:cs typeface="Verdana"/>
              </a:rPr>
              <a:t>grip</a:t>
            </a:r>
            <a:endParaRPr sz="3550">
              <a:latin typeface="Verdana"/>
              <a:cs typeface="Verdana"/>
            </a:endParaRPr>
          </a:p>
          <a:p>
            <a:pPr marL="45085">
              <a:lnSpc>
                <a:spcPct val="100000"/>
              </a:lnSpc>
              <a:spcBef>
                <a:spcPts val="690"/>
              </a:spcBef>
            </a:pPr>
            <a:r>
              <a:rPr sz="3550" b="1" spc="-340" dirty="0">
                <a:solidFill>
                  <a:srgbClr val="1F1F20"/>
                </a:solidFill>
                <a:latin typeface="Tahoma"/>
                <a:cs typeface="Tahoma"/>
              </a:rPr>
              <a:t>Types:</a:t>
            </a:r>
            <a:endParaRPr sz="3550">
              <a:latin typeface="Tahoma"/>
              <a:cs typeface="Tahoma"/>
            </a:endParaRPr>
          </a:p>
          <a:p>
            <a:pPr marL="810260" marR="5080">
              <a:lnSpc>
                <a:spcPct val="116199"/>
              </a:lnSpc>
            </a:pPr>
            <a:r>
              <a:rPr sz="3550" spc="-300" dirty="0">
                <a:solidFill>
                  <a:srgbClr val="1F1F20"/>
                </a:solidFill>
                <a:latin typeface="Verdana"/>
                <a:cs typeface="Verdana"/>
              </a:rPr>
              <a:t>Resting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70" dirty="0">
                <a:solidFill>
                  <a:srgbClr val="1F1F20"/>
                </a:solidFill>
                <a:latin typeface="Verdana"/>
                <a:cs typeface="Verdana"/>
              </a:rPr>
              <a:t>wrist</a:t>
            </a:r>
            <a:r>
              <a:rPr sz="3550" spc="-3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50" dirty="0">
                <a:solidFill>
                  <a:srgbClr val="1F1F20"/>
                </a:solidFill>
                <a:latin typeface="Verdana"/>
                <a:cs typeface="Verdana"/>
              </a:rPr>
              <a:t>splints</a:t>
            </a:r>
            <a:r>
              <a:rPr sz="3550" spc="-3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420" dirty="0">
                <a:solidFill>
                  <a:srgbClr val="1F1F20"/>
                </a:solidFill>
                <a:latin typeface="Verdana"/>
                <a:cs typeface="Verdana"/>
              </a:rPr>
              <a:t>(used</a:t>
            </a:r>
            <a:r>
              <a:rPr sz="3550" spc="-3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95" dirty="0">
                <a:solidFill>
                  <a:srgbClr val="1F1F20"/>
                </a:solidFill>
                <a:latin typeface="Verdana"/>
                <a:cs typeface="Verdana"/>
              </a:rPr>
              <a:t>during</a:t>
            </a:r>
            <a:r>
              <a:rPr sz="3550" spc="-3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65" dirty="0">
                <a:solidFill>
                  <a:srgbClr val="1F1F20"/>
                </a:solidFill>
                <a:latin typeface="Verdana"/>
                <a:cs typeface="Verdana"/>
              </a:rPr>
              <a:t>flare-</a:t>
            </a:r>
            <a:r>
              <a:rPr sz="3550" spc="-459" dirty="0">
                <a:solidFill>
                  <a:srgbClr val="1F1F20"/>
                </a:solidFill>
                <a:latin typeface="Verdana"/>
                <a:cs typeface="Verdana"/>
              </a:rPr>
              <a:t>ups) </a:t>
            </a:r>
            <a:r>
              <a:rPr sz="3550" spc="-254" dirty="0">
                <a:solidFill>
                  <a:srgbClr val="1F1F20"/>
                </a:solidFill>
                <a:latin typeface="Verdana"/>
                <a:cs typeface="Verdana"/>
              </a:rPr>
              <a:t>Functional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70" dirty="0">
                <a:solidFill>
                  <a:srgbClr val="1F1F20"/>
                </a:solidFill>
                <a:latin typeface="Verdana"/>
                <a:cs typeface="Verdana"/>
              </a:rPr>
              <a:t>wrist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50" dirty="0">
                <a:solidFill>
                  <a:srgbClr val="1F1F20"/>
                </a:solidFill>
                <a:latin typeface="Verdana"/>
                <a:cs typeface="Verdana"/>
              </a:rPr>
              <a:t>splints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420" dirty="0">
                <a:solidFill>
                  <a:srgbClr val="1F1F20"/>
                </a:solidFill>
                <a:latin typeface="Verdana"/>
                <a:cs typeface="Verdana"/>
              </a:rPr>
              <a:t>(used</a:t>
            </a:r>
            <a:r>
              <a:rPr sz="3550" spc="-32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95" dirty="0">
                <a:solidFill>
                  <a:srgbClr val="1F1F20"/>
                </a:solidFill>
                <a:latin typeface="Verdana"/>
                <a:cs typeface="Verdana"/>
              </a:rPr>
              <a:t>during</a:t>
            </a:r>
            <a:r>
              <a:rPr sz="3550" spc="-32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550" spc="-295" dirty="0">
                <a:solidFill>
                  <a:srgbClr val="1F1F20"/>
                </a:solidFill>
                <a:latin typeface="Verdana"/>
                <a:cs typeface="Verdana"/>
              </a:rPr>
              <a:t>activities)</a:t>
            </a:r>
            <a:endParaRPr sz="3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68850" cy="9753600"/>
          </a:xfrm>
          <a:custGeom>
            <a:avLst/>
            <a:gdLst/>
            <a:ahLst/>
            <a:cxnLst/>
            <a:rect l="l" t="t" r="r" b="b"/>
            <a:pathLst>
              <a:path w="17468850" h="9753600">
                <a:moveTo>
                  <a:pt x="17468848" y="9753599"/>
                </a:moveTo>
                <a:lnTo>
                  <a:pt x="0" y="9753599"/>
                </a:lnTo>
                <a:lnTo>
                  <a:pt x="0" y="0"/>
                </a:lnTo>
                <a:lnTo>
                  <a:pt x="17468848" y="0"/>
                </a:lnTo>
                <a:lnTo>
                  <a:pt x="17468848" y="9753599"/>
                </a:lnTo>
                <a:close/>
              </a:path>
            </a:pathLst>
          </a:custGeom>
          <a:solidFill>
            <a:srgbClr val="F1F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0748" y="334343"/>
            <a:ext cx="10852785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280" dirty="0"/>
              <a:t>Han</a:t>
            </a:r>
            <a:r>
              <a:rPr sz="6100" spc="-225" dirty="0"/>
              <a:t>d</a:t>
            </a:r>
            <a:r>
              <a:rPr sz="6100" spc="555" dirty="0"/>
              <a:t> </a:t>
            </a:r>
            <a:r>
              <a:rPr sz="6100" spc="355" dirty="0"/>
              <a:t>an</a:t>
            </a:r>
            <a:r>
              <a:rPr sz="6100" spc="-150" dirty="0"/>
              <a:t>d</a:t>
            </a:r>
            <a:r>
              <a:rPr sz="6100" spc="560" dirty="0"/>
              <a:t> </a:t>
            </a:r>
            <a:r>
              <a:rPr sz="6100" spc="260" dirty="0"/>
              <a:t>Finge</a:t>
            </a:r>
            <a:r>
              <a:rPr sz="6100" spc="-245" dirty="0"/>
              <a:t>r</a:t>
            </a:r>
            <a:r>
              <a:rPr sz="6100" spc="560" dirty="0"/>
              <a:t> </a:t>
            </a:r>
            <a:r>
              <a:rPr sz="6100" spc="245" dirty="0"/>
              <a:t>Splint</a:t>
            </a:r>
            <a:r>
              <a:rPr sz="6100" spc="-260" dirty="0"/>
              <a:t>s</a:t>
            </a:r>
            <a:endParaRPr sz="6100"/>
          </a:p>
        </p:txBody>
      </p:sp>
      <p:sp>
        <p:nvSpPr>
          <p:cNvPr id="4" name="object 4"/>
          <p:cNvSpPr/>
          <p:nvPr/>
        </p:nvSpPr>
        <p:spPr>
          <a:xfrm>
            <a:off x="8734408" y="2188965"/>
            <a:ext cx="0" cy="7461884"/>
          </a:xfrm>
          <a:custGeom>
            <a:avLst/>
            <a:gdLst/>
            <a:ahLst/>
            <a:cxnLst/>
            <a:rect l="l" t="t" r="r" b="b"/>
            <a:pathLst>
              <a:path h="7461884">
                <a:moveTo>
                  <a:pt x="0" y="0"/>
                </a:moveTo>
                <a:lnTo>
                  <a:pt x="0" y="7461826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2037" y="6876742"/>
            <a:ext cx="2876549" cy="2876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70673" y="6979565"/>
            <a:ext cx="4152899" cy="2666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801" y="3205732"/>
            <a:ext cx="161924" cy="1619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801" y="5205982"/>
            <a:ext cx="161924" cy="1619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801" y="5872733"/>
            <a:ext cx="161924" cy="1619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801" y="6539482"/>
            <a:ext cx="161924" cy="1619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2539" y="1827542"/>
            <a:ext cx="161924" cy="1619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5476" y="1446272"/>
            <a:ext cx="7900034" cy="545020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529715">
              <a:lnSpc>
                <a:spcPct val="100000"/>
              </a:lnSpc>
              <a:spcBef>
                <a:spcPts val="1150"/>
              </a:spcBef>
            </a:pPr>
            <a:r>
              <a:rPr sz="3800" b="1" spc="-350" dirty="0">
                <a:solidFill>
                  <a:srgbClr val="1F1F20"/>
                </a:solidFill>
                <a:latin typeface="Tahoma"/>
                <a:cs typeface="Tahoma"/>
              </a:rPr>
              <a:t>Ulnar</a:t>
            </a:r>
            <a:r>
              <a:rPr sz="3800" b="1" spc="-170" dirty="0">
                <a:solidFill>
                  <a:srgbClr val="1F1F20"/>
                </a:solidFill>
                <a:latin typeface="Tahoma"/>
                <a:cs typeface="Tahoma"/>
              </a:rPr>
              <a:t> </a:t>
            </a:r>
            <a:r>
              <a:rPr sz="3800" b="1" spc="-340" dirty="0">
                <a:solidFill>
                  <a:srgbClr val="1F1F20"/>
                </a:solidFill>
                <a:latin typeface="Tahoma"/>
                <a:cs typeface="Tahoma"/>
              </a:rPr>
              <a:t>Deviation</a:t>
            </a:r>
            <a:r>
              <a:rPr sz="3800" b="1" spc="-175" dirty="0">
                <a:solidFill>
                  <a:srgbClr val="1F1F20"/>
                </a:solidFill>
                <a:latin typeface="Tahoma"/>
                <a:cs typeface="Tahoma"/>
              </a:rPr>
              <a:t> </a:t>
            </a:r>
            <a:r>
              <a:rPr sz="3800" b="1" spc="-310" dirty="0">
                <a:solidFill>
                  <a:srgbClr val="1F1F20"/>
                </a:solidFill>
                <a:latin typeface="Tahoma"/>
                <a:cs typeface="Tahoma"/>
              </a:rPr>
              <a:t>Splints</a:t>
            </a:r>
            <a:endParaRPr sz="3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750" spc="-330" dirty="0">
                <a:solidFill>
                  <a:srgbClr val="1F1F20"/>
                </a:solidFill>
                <a:latin typeface="Verdana"/>
                <a:cs typeface="Verdana"/>
              </a:rPr>
              <a:t>I</a:t>
            </a:r>
            <a:r>
              <a:rPr sz="3750" b="1" spc="-330" dirty="0">
                <a:solidFill>
                  <a:srgbClr val="1F1F20"/>
                </a:solidFill>
                <a:latin typeface="Tahoma"/>
                <a:cs typeface="Tahoma"/>
              </a:rPr>
              <a:t>ndications:</a:t>
            </a:r>
            <a:endParaRPr sz="3750">
              <a:latin typeface="Tahoma"/>
              <a:cs typeface="Tahoma"/>
            </a:endParaRPr>
          </a:p>
          <a:p>
            <a:pPr marL="829310" marR="5080">
              <a:lnSpc>
                <a:spcPts val="5250"/>
              </a:lnSpc>
              <a:spcBef>
                <a:spcPts val="300"/>
              </a:spcBef>
            </a:pPr>
            <a:r>
              <a:rPr sz="3750" spc="-254" dirty="0">
                <a:solidFill>
                  <a:srgbClr val="1F1F20"/>
                </a:solidFill>
                <a:latin typeface="Verdana"/>
                <a:cs typeface="Verdana"/>
              </a:rPr>
              <a:t>Ulnar</a:t>
            </a:r>
            <a:r>
              <a:rPr sz="3750" spc="484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60" dirty="0">
                <a:solidFill>
                  <a:srgbClr val="1F1F20"/>
                </a:solidFill>
                <a:latin typeface="Verdana"/>
                <a:cs typeface="Verdana"/>
              </a:rPr>
              <a:t>drift</a:t>
            </a:r>
            <a:r>
              <a:rPr sz="3750" spc="4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dirty="0">
                <a:solidFill>
                  <a:srgbClr val="1F1F20"/>
                </a:solidFill>
                <a:latin typeface="Verdana"/>
                <a:cs typeface="Verdana"/>
              </a:rPr>
              <a:t>of</a:t>
            </a:r>
            <a:r>
              <a:rPr sz="3750" spc="49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290" dirty="0">
                <a:solidFill>
                  <a:srgbClr val="1F1F20"/>
                </a:solidFill>
                <a:latin typeface="Verdana"/>
                <a:cs typeface="Verdana"/>
              </a:rPr>
              <a:t>the</a:t>
            </a:r>
            <a:r>
              <a:rPr sz="3750" spc="4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260" dirty="0">
                <a:solidFill>
                  <a:srgbClr val="1F1F20"/>
                </a:solidFill>
                <a:latin typeface="Verdana"/>
                <a:cs typeface="Verdana"/>
              </a:rPr>
              <a:t>fingers</a:t>
            </a:r>
            <a:r>
              <a:rPr sz="3750" spc="4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295" dirty="0">
                <a:solidFill>
                  <a:srgbClr val="1F1F20"/>
                </a:solidFill>
                <a:latin typeface="Verdana"/>
                <a:cs typeface="Verdana"/>
              </a:rPr>
              <a:t>at</a:t>
            </a:r>
            <a:r>
              <a:rPr sz="3750" spc="4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315" dirty="0">
                <a:solidFill>
                  <a:srgbClr val="1F1F20"/>
                </a:solidFill>
                <a:latin typeface="Verdana"/>
                <a:cs typeface="Verdana"/>
              </a:rPr>
              <a:t>the </a:t>
            </a:r>
            <a:r>
              <a:rPr sz="3750" spc="-280" dirty="0">
                <a:solidFill>
                  <a:srgbClr val="1F1F20"/>
                </a:solidFill>
                <a:latin typeface="Verdana"/>
                <a:cs typeface="Verdana"/>
              </a:rPr>
              <a:t>MCP</a:t>
            </a:r>
            <a:r>
              <a:rPr sz="3750" spc="-30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75" dirty="0">
                <a:solidFill>
                  <a:srgbClr val="1F1F20"/>
                </a:solidFill>
                <a:latin typeface="Verdana"/>
                <a:cs typeface="Verdana"/>
              </a:rPr>
              <a:t>joints</a:t>
            </a:r>
            <a:endParaRPr sz="3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3750" b="1" spc="-380" dirty="0">
                <a:solidFill>
                  <a:srgbClr val="1F1F20"/>
                </a:solidFill>
                <a:latin typeface="Tahoma"/>
                <a:cs typeface="Tahoma"/>
              </a:rPr>
              <a:t>Functions</a:t>
            </a:r>
            <a:r>
              <a:rPr sz="3750" spc="-380" dirty="0">
                <a:solidFill>
                  <a:srgbClr val="1F1F20"/>
                </a:solidFill>
                <a:latin typeface="Verdana"/>
                <a:cs typeface="Verdana"/>
              </a:rPr>
              <a:t>:</a:t>
            </a:r>
            <a:endParaRPr sz="3750">
              <a:latin typeface="Verdana"/>
              <a:cs typeface="Verdana"/>
            </a:endParaRPr>
          </a:p>
          <a:p>
            <a:pPr marL="829310" marR="96520">
              <a:lnSpc>
                <a:spcPts val="5250"/>
              </a:lnSpc>
              <a:spcBef>
                <a:spcPts val="105"/>
              </a:spcBef>
            </a:pPr>
            <a:r>
              <a:rPr sz="3750" spc="-315" dirty="0">
                <a:solidFill>
                  <a:srgbClr val="1F1F20"/>
                </a:solidFill>
                <a:latin typeface="Verdana"/>
                <a:cs typeface="Verdana"/>
              </a:rPr>
              <a:t>Correct</a:t>
            </a:r>
            <a:r>
              <a:rPr sz="3750" spc="-2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290" dirty="0">
                <a:solidFill>
                  <a:srgbClr val="1F1F20"/>
                </a:solidFill>
                <a:latin typeface="Verdana"/>
                <a:cs typeface="Verdana"/>
              </a:rPr>
              <a:t>or</a:t>
            </a:r>
            <a:r>
              <a:rPr sz="3750" spc="-2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320" dirty="0">
                <a:solidFill>
                  <a:srgbClr val="1F1F20"/>
                </a:solidFill>
                <a:latin typeface="Verdana"/>
                <a:cs typeface="Verdana"/>
              </a:rPr>
              <a:t>prevent</a:t>
            </a:r>
            <a:r>
              <a:rPr sz="3750" spc="-29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265" dirty="0">
                <a:solidFill>
                  <a:srgbClr val="1F1F20"/>
                </a:solidFill>
                <a:latin typeface="Verdana"/>
                <a:cs typeface="Verdana"/>
              </a:rPr>
              <a:t>ulnar</a:t>
            </a:r>
            <a:r>
              <a:rPr sz="3750" spc="-2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215" dirty="0">
                <a:solidFill>
                  <a:srgbClr val="1F1F20"/>
                </a:solidFill>
                <a:latin typeface="Verdana"/>
                <a:cs typeface="Verdana"/>
              </a:rPr>
              <a:t>deviation </a:t>
            </a:r>
            <a:r>
              <a:rPr sz="3750" spc="-385" dirty="0">
                <a:solidFill>
                  <a:srgbClr val="1F1F20"/>
                </a:solidFill>
                <a:latin typeface="Verdana"/>
                <a:cs typeface="Verdana"/>
              </a:rPr>
              <a:t>Improve</a:t>
            </a:r>
            <a:r>
              <a:rPr sz="3750" spc="-29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245" dirty="0">
                <a:solidFill>
                  <a:srgbClr val="1F1F20"/>
                </a:solidFill>
                <a:latin typeface="Verdana"/>
                <a:cs typeface="Verdana"/>
              </a:rPr>
              <a:t>finger</a:t>
            </a:r>
            <a:r>
              <a:rPr sz="3750" spc="-29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280" dirty="0">
                <a:solidFill>
                  <a:srgbClr val="1F1F20"/>
                </a:solidFill>
                <a:latin typeface="Verdana"/>
                <a:cs typeface="Verdana"/>
              </a:rPr>
              <a:t>alignment </a:t>
            </a:r>
            <a:r>
              <a:rPr sz="3750" spc="-325" dirty="0">
                <a:solidFill>
                  <a:srgbClr val="1F1F20"/>
                </a:solidFill>
                <a:latin typeface="Verdana"/>
                <a:cs typeface="Verdana"/>
              </a:rPr>
              <a:t>Enhance</a:t>
            </a:r>
            <a:r>
              <a:rPr sz="3750" spc="-30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330" dirty="0">
                <a:solidFill>
                  <a:srgbClr val="1F1F20"/>
                </a:solidFill>
                <a:latin typeface="Verdana"/>
                <a:cs typeface="Verdana"/>
              </a:rPr>
              <a:t>hand</a:t>
            </a:r>
            <a:r>
              <a:rPr sz="3750" spc="-31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750" spc="-95" dirty="0">
                <a:solidFill>
                  <a:srgbClr val="1F1F20"/>
                </a:solidFill>
                <a:latin typeface="Verdana"/>
                <a:cs typeface="Verdana"/>
              </a:rPr>
              <a:t>function</a:t>
            </a:r>
            <a:endParaRPr sz="375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45617" y="1827542"/>
            <a:ext cx="161924" cy="1619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9624" y="3450882"/>
            <a:ext cx="161924" cy="1619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9624" y="4784382"/>
            <a:ext cx="161924" cy="1619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9624" y="5451132"/>
            <a:ext cx="161924" cy="1619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39624" y="6117882"/>
            <a:ext cx="161924" cy="16192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661670" algn="ctr">
              <a:lnSpc>
                <a:spcPct val="100000"/>
              </a:lnSpc>
              <a:spcBef>
                <a:spcPts val="90"/>
              </a:spcBef>
            </a:pPr>
            <a:r>
              <a:rPr spc="-365" dirty="0"/>
              <a:t>Ring</a:t>
            </a:r>
            <a:r>
              <a:rPr spc="-204" dirty="0"/>
              <a:t> </a:t>
            </a:r>
            <a:r>
              <a:rPr spc="-310" dirty="0"/>
              <a:t>Splints</a:t>
            </a:r>
          </a:p>
          <a:p>
            <a:pPr marL="12700">
              <a:lnSpc>
                <a:spcPct val="100000"/>
              </a:lnSpc>
              <a:spcBef>
                <a:spcPts val="3025"/>
              </a:spcBef>
            </a:pPr>
            <a:r>
              <a:rPr sz="3750" b="0" spc="-350" dirty="0">
                <a:latin typeface="Verdana"/>
                <a:cs typeface="Verdana"/>
              </a:rPr>
              <a:t>I</a:t>
            </a:r>
            <a:r>
              <a:rPr sz="3750" spc="-350" dirty="0"/>
              <a:t>ndications:</a:t>
            </a:r>
            <a:endParaRPr sz="3750">
              <a:latin typeface="Verdana"/>
              <a:cs typeface="Verdana"/>
            </a:endParaRPr>
          </a:p>
          <a:p>
            <a:pPr marL="829310">
              <a:lnSpc>
                <a:spcPct val="100000"/>
              </a:lnSpc>
              <a:spcBef>
                <a:spcPts val="750"/>
              </a:spcBef>
            </a:pPr>
            <a:r>
              <a:rPr sz="3750" b="0" spc="-470" dirty="0">
                <a:latin typeface="Verdana"/>
                <a:cs typeface="Verdana"/>
              </a:rPr>
              <a:t>Early</a:t>
            </a:r>
            <a:r>
              <a:rPr sz="3750" b="0" spc="-735" dirty="0">
                <a:latin typeface="Verdana"/>
                <a:cs typeface="Verdana"/>
              </a:rPr>
              <a:t> </a:t>
            </a:r>
            <a:r>
              <a:rPr sz="3750" b="0" spc="-400" dirty="0">
                <a:latin typeface="Verdana"/>
                <a:cs typeface="Verdana"/>
              </a:rPr>
              <a:t>or</a:t>
            </a:r>
            <a:r>
              <a:rPr sz="3750" b="0" spc="-730" dirty="0">
                <a:latin typeface="Verdana"/>
                <a:cs typeface="Verdana"/>
              </a:rPr>
              <a:t> </a:t>
            </a:r>
            <a:r>
              <a:rPr sz="3750" b="0" spc="-465" dirty="0">
                <a:latin typeface="Verdana"/>
                <a:cs typeface="Verdana"/>
              </a:rPr>
              <a:t>established</a:t>
            </a:r>
            <a:r>
              <a:rPr sz="3750" b="0" spc="-730" dirty="0">
                <a:latin typeface="Verdana"/>
                <a:cs typeface="Verdana"/>
              </a:rPr>
              <a:t> </a:t>
            </a:r>
            <a:r>
              <a:rPr sz="3750" b="0" spc="-420" dirty="0">
                <a:latin typeface="Verdana"/>
                <a:cs typeface="Verdana"/>
              </a:rPr>
              <a:t>finger</a:t>
            </a:r>
            <a:r>
              <a:rPr sz="3750" b="0" spc="-730" dirty="0">
                <a:latin typeface="Verdana"/>
                <a:cs typeface="Verdana"/>
              </a:rPr>
              <a:t> </a:t>
            </a:r>
            <a:r>
              <a:rPr sz="3750" b="0" spc="-470" dirty="0">
                <a:latin typeface="Verdana"/>
                <a:cs typeface="Verdana"/>
              </a:rPr>
              <a:t>deformities</a:t>
            </a:r>
            <a:endParaRPr sz="3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750" spc="-400" dirty="0"/>
              <a:t>Functions</a:t>
            </a:r>
            <a:r>
              <a:rPr sz="3750" b="0" spc="-400" dirty="0">
                <a:latin typeface="Verdana"/>
                <a:cs typeface="Verdana"/>
              </a:rPr>
              <a:t>:</a:t>
            </a:r>
            <a:endParaRPr sz="3750">
              <a:latin typeface="Verdana"/>
              <a:cs typeface="Verdana"/>
            </a:endParaRPr>
          </a:p>
          <a:p>
            <a:pPr marL="829310" marR="916940">
              <a:lnSpc>
                <a:spcPts val="5250"/>
              </a:lnSpc>
              <a:spcBef>
                <a:spcPts val="105"/>
              </a:spcBef>
            </a:pPr>
            <a:r>
              <a:rPr sz="3750" b="0" spc="-280" dirty="0">
                <a:latin typeface="Verdana"/>
                <a:cs typeface="Verdana"/>
              </a:rPr>
              <a:t>Provide</a:t>
            </a:r>
            <a:r>
              <a:rPr sz="3750" b="0" spc="-330" dirty="0">
                <a:latin typeface="Verdana"/>
                <a:cs typeface="Verdana"/>
              </a:rPr>
              <a:t> </a:t>
            </a:r>
            <a:r>
              <a:rPr sz="3750" b="0" spc="-240" dirty="0">
                <a:latin typeface="Verdana"/>
                <a:cs typeface="Verdana"/>
              </a:rPr>
              <a:t>joint</a:t>
            </a:r>
            <a:r>
              <a:rPr sz="3750" b="0" spc="-330" dirty="0">
                <a:latin typeface="Verdana"/>
                <a:cs typeface="Verdana"/>
              </a:rPr>
              <a:t> </a:t>
            </a:r>
            <a:r>
              <a:rPr sz="3750" b="0" spc="-300" dirty="0">
                <a:latin typeface="Verdana"/>
                <a:cs typeface="Verdana"/>
              </a:rPr>
              <a:t>alignment </a:t>
            </a:r>
            <a:r>
              <a:rPr sz="3750" b="0" spc="-180" dirty="0">
                <a:latin typeface="Verdana"/>
                <a:cs typeface="Verdana"/>
              </a:rPr>
              <a:t>Allow</a:t>
            </a:r>
            <a:r>
              <a:rPr sz="3750" b="0" spc="-300" dirty="0">
                <a:latin typeface="Verdana"/>
                <a:cs typeface="Verdana"/>
              </a:rPr>
              <a:t> </a:t>
            </a:r>
            <a:r>
              <a:rPr sz="3750" b="0" spc="-240" dirty="0">
                <a:latin typeface="Verdana"/>
                <a:cs typeface="Verdana"/>
              </a:rPr>
              <a:t>controlled</a:t>
            </a:r>
            <a:r>
              <a:rPr sz="3750" b="0" spc="-295" dirty="0">
                <a:latin typeface="Verdana"/>
                <a:cs typeface="Verdana"/>
              </a:rPr>
              <a:t> </a:t>
            </a:r>
            <a:r>
              <a:rPr sz="3750" b="0" spc="-409" dirty="0">
                <a:latin typeface="Verdana"/>
                <a:cs typeface="Verdana"/>
              </a:rPr>
              <a:t>movement </a:t>
            </a:r>
            <a:r>
              <a:rPr sz="3750" b="0" spc="-320" dirty="0">
                <a:latin typeface="Verdana"/>
                <a:cs typeface="Verdana"/>
              </a:rPr>
              <a:t>Prevent</a:t>
            </a:r>
            <a:r>
              <a:rPr sz="3750" b="0" spc="-325" dirty="0">
                <a:latin typeface="Verdana"/>
                <a:cs typeface="Verdana"/>
              </a:rPr>
              <a:t> </a:t>
            </a:r>
            <a:r>
              <a:rPr sz="3750" b="0" spc="-310" dirty="0">
                <a:latin typeface="Verdana"/>
                <a:cs typeface="Verdana"/>
              </a:rPr>
              <a:t>worsening</a:t>
            </a:r>
            <a:r>
              <a:rPr sz="3750" b="0" spc="-320" dirty="0">
                <a:latin typeface="Verdana"/>
                <a:cs typeface="Verdana"/>
              </a:rPr>
              <a:t> </a:t>
            </a:r>
            <a:r>
              <a:rPr sz="3750" b="0" spc="-325" dirty="0">
                <a:latin typeface="Verdana"/>
                <a:cs typeface="Verdana"/>
              </a:rPr>
              <a:t>deformity</a:t>
            </a:r>
            <a:endParaRPr sz="3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68850" cy="9753600"/>
          </a:xfrm>
          <a:custGeom>
            <a:avLst/>
            <a:gdLst/>
            <a:ahLst/>
            <a:cxnLst/>
            <a:rect l="l" t="t" r="r" b="b"/>
            <a:pathLst>
              <a:path w="17468850" h="9753600">
                <a:moveTo>
                  <a:pt x="17468848" y="9753599"/>
                </a:moveTo>
                <a:lnTo>
                  <a:pt x="0" y="9753599"/>
                </a:lnTo>
                <a:lnTo>
                  <a:pt x="0" y="0"/>
                </a:lnTo>
                <a:lnTo>
                  <a:pt x="17468848" y="0"/>
                </a:lnTo>
                <a:lnTo>
                  <a:pt x="17468848" y="9753599"/>
                </a:lnTo>
                <a:close/>
              </a:path>
            </a:pathLst>
          </a:custGeom>
          <a:solidFill>
            <a:srgbClr val="F1F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15" dirty="0"/>
              <a:t>conc</a:t>
            </a:r>
            <a:r>
              <a:rPr spc="320" dirty="0"/>
              <a:t>l</a:t>
            </a:r>
            <a:r>
              <a:rPr spc="315" dirty="0"/>
              <a:t>u</a:t>
            </a:r>
            <a:r>
              <a:rPr spc="320" dirty="0"/>
              <a:t>si</a:t>
            </a:r>
            <a:r>
              <a:rPr spc="315" dirty="0"/>
              <a:t>o</a:t>
            </a:r>
            <a:r>
              <a:rPr spc="-375" dirty="0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1428" y="2275242"/>
            <a:ext cx="14270990" cy="536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marR="387985" algn="ctr">
              <a:lnSpc>
                <a:spcPct val="115300"/>
              </a:lnSpc>
              <a:spcBef>
                <a:spcPts val="100"/>
              </a:spcBef>
            </a:pPr>
            <a:r>
              <a:rPr sz="3800" spc="-360" dirty="0">
                <a:solidFill>
                  <a:srgbClr val="1F1F20"/>
                </a:solidFill>
                <a:latin typeface="Verdana"/>
                <a:cs typeface="Verdana"/>
              </a:rPr>
              <a:t>Rheumatoid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80" dirty="0">
                <a:solidFill>
                  <a:srgbClr val="1F1F20"/>
                </a:solidFill>
                <a:latin typeface="Verdana"/>
                <a:cs typeface="Verdana"/>
              </a:rPr>
              <a:t>Arthritis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35" dirty="0">
                <a:solidFill>
                  <a:srgbClr val="1F1F20"/>
                </a:solidFill>
                <a:latin typeface="Verdana"/>
                <a:cs typeface="Verdana"/>
              </a:rPr>
              <a:t>is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15" dirty="0">
                <a:solidFill>
                  <a:srgbClr val="1F1F20"/>
                </a:solidFill>
                <a:latin typeface="Verdana"/>
                <a:cs typeface="Verdana"/>
              </a:rPr>
              <a:t>a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70" dirty="0">
                <a:solidFill>
                  <a:srgbClr val="1F1F20"/>
                </a:solidFill>
                <a:latin typeface="Verdana"/>
                <a:cs typeface="Verdana"/>
              </a:rPr>
              <a:t>progressive,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75" dirty="0">
                <a:solidFill>
                  <a:srgbClr val="1F1F20"/>
                </a:solidFill>
                <a:latin typeface="Verdana"/>
                <a:cs typeface="Verdana"/>
              </a:rPr>
              <a:t>systemic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45" dirty="0">
                <a:solidFill>
                  <a:srgbClr val="1F1F20"/>
                </a:solidFill>
                <a:latin typeface="Verdana"/>
                <a:cs typeface="Verdana"/>
              </a:rPr>
              <a:t>disease </a:t>
            </a:r>
            <a:r>
              <a:rPr sz="3800" spc="-254" dirty="0">
                <a:solidFill>
                  <a:srgbClr val="1F1F20"/>
                </a:solidFill>
                <a:latin typeface="Verdana"/>
                <a:cs typeface="Verdana"/>
              </a:rPr>
              <a:t>with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65" dirty="0">
                <a:solidFill>
                  <a:srgbClr val="1F1F20"/>
                </a:solidFill>
                <a:latin typeface="Verdana"/>
                <a:cs typeface="Verdana"/>
              </a:rPr>
              <a:t>a </a:t>
            </a:r>
            <a:r>
              <a:rPr sz="3800" spc="-330" dirty="0">
                <a:solidFill>
                  <a:srgbClr val="1F1F20"/>
                </a:solidFill>
                <a:latin typeface="Verdana"/>
                <a:cs typeface="Verdana"/>
              </a:rPr>
              <a:t>profound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40" dirty="0">
                <a:solidFill>
                  <a:srgbClr val="1F1F20"/>
                </a:solidFill>
                <a:latin typeface="Verdana"/>
                <a:cs typeface="Verdana"/>
              </a:rPr>
              <a:t>focal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75" dirty="0">
                <a:solidFill>
                  <a:srgbClr val="1F1F20"/>
                </a:solidFill>
                <a:latin typeface="Verdana"/>
                <a:cs typeface="Verdana"/>
              </a:rPr>
              <a:t>impact,</a:t>
            </a:r>
            <a:r>
              <a:rPr sz="3800" spc="-34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85" dirty="0">
                <a:solidFill>
                  <a:srgbClr val="1F1F20"/>
                </a:solidFill>
                <a:latin typeface="Verdana"/>
                <a:cs typeface="Verdana"/>
              </a:rPr>
              <a:t>particularly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35" dirty="0">
                <a:solidFill>
                  <a:srgbClr val="1F1F20"/>
                </a:solidFill>
                <a:latin typeface="Verdana"/>
                <a:cs typeface="Verdana"/>
              </a:rPr>
              <a:t>on</a:t>
            </a:r>
            <a:r>
              <a:rPr sz="3800" spc="-34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20" dirty="0">
                <a:solidFill>
                  <a:srgbClr val="1F1F20"/>
                </a:solidFill>
                <a:latin typeface="Verdana"/>
                <a:cs typeface="Verdana"/>
              </a:rPr>
              <a:t>the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20" dirty="0">
                <a:solidFill>
                  <a:srgbClr val="1F1F20"/>
                </a:solidFill>
                <a:latin typeface="Verdana"/>
                <a:cs typeface="Verdana"/>
              </a:rPr>
              <a:t>hands.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80" dirty="0">
                <a:solidFill>
                  <a:srgbClr val="1F1F20"/>
                </a:solidFill>
                <a:latin typeface="Verdana"/>
                <a:cs typeface="Verdana"/>
              </a:rPr>
              <a:t>While</a:t>
            </a:r>
            <a:r>
              <a:rPr sz="3800" spc="-34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40" dirty="0">
                <a:solidFill>
                  <a:srgbClr val="1F1F20"/>
                </a:solidFill>
                <a:latin typeface="Verdana"/>
                <a:cs typeface="Verdana"/>
              </a:rPr>
              <a:t>there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35" dirty="0">
                <a:solidFill>
                  <a:srgbClr val="1F1F20"/>
                </a:solidFill>
                <a:latin typeface="Verdana"/>
                <a:cs typeface="Verdana"/>
              </a:rPr>
              <a:t>is</a:t>
            </a:r>
            <a:r>
              <a:rPr sz="3800" spc="-34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60" dirty="0">
                <a:solidFill>
                  <a:srgbClr val="1F1F20"/>
                </a:solidFill>
                <a:latin typeface="Verdana"/>
                <a:cs typeface="Verdana"/>
              </a:rPr>
              <a:t>no </a:t>
            </a:r>
            <a:r>
              <a:rPr sz="3800" spc="-395" dirty="0">
                <a:solidFill>
                  <a:srgbClr val="1F1F20"/>
                </a:solidFill>
                <a:latin typeface="Verdana"/>
                <a:cs typeface="Verdana"/>
              </a:rPr>
              <a:t>cure,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15" dirty="0">
                <a:solidFill>
                  <a:srgbClr val="1F1F20"/>
                </a:solidFill>
                <a:latin typeface="Verdana"/>
                <a:cs typeface="Verdana"/>
              </a:rPr>
              <a:t>a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deep </a:t>
            </a:r>
            <a:r>
              <a:rPr sz="3800" spc="-340" dirty="0">
                <a:solidFill>
                  <a:srgbClr val="1F1F20"/>
                </a:solidFill>
                <a:latin typeface="Verdana"/>
                <a:cs typeface="Verdana"/>
              </a:rPr>
              <a:t>understanding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35" dirty="0">
                <a:solidFill>
                  <a:srgbClr val="1F1F20"/>
                </a:solidFill>
                <a:latin typeface="Verdana"/>
                <a:cs typeface="Verdana"/>
              </a:rPr>
              <a:t>of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40" dirty="0">
                <a:solidFill>
                  <a:srgbClr val="1F1F20"/>
                </a:solidFill>
                <a:latin typeface="Verdana"/>
                <a:cs typeface="Verdana"/>
              </a:rPr>
              <a:t>its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60" dirty="0">
                <a:solidFill>
                  <a:srgbClr val="1F1F20"/>
                </a:solidFill>
                <a:latin typeface="Verdana"/>
                <a:cs typeface="Verdana"/>
              </a:rPr>
              <a:t>pathological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65" dirty="0">
                <a:solidFill>
                  <a:srgbClr val="1F1F20"/>
                </a:solidFill>
                <a:latin typeface="Verdana"/>
                <a:cs typeface="Verdana"/>
              </a:rPr>
              <a:t>process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50" dirty="0">
                <a:solidFill>
                  <a:srgbClr val="1F1F20"/>
                </a:solidFill>
                <a:latin typeface="Verdana"/>
                <a:cs typeface="Verdana"/>
              </a:rPr>
              <a:t>allows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80" dirty="0">
                <a:solidFill>
                  <a:srgbClr val="1F1F20"/>
                </a:solidFill>
                <a:latin typeface="Verdana"/>
                <a:cs typeface="Verdana"/>
              </a:rPr>
              <a:t>for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65" dirty="0">
                <a:solidFill>
                  <a:srgbClr val="1F1F20"/>
                </a:solidFill>
                <a:latin typeface="Verdana"/>
                <a:cs typeface="Verdana"/>
              </a:rPr>
              <a:t>a </a:t>
            </a:r>
            <a:r>
              <a:rPr sz="3800" spc="-365" dirty="0">
                <a:solidFill>
                  <a:srgbClr val="1F1F20"/>
                </a:solidFill>
                <a:latin typeface="Verdana"/>
                <a:cs typeface="Verdana"/>
              </a:rPr>
              <a:t>targeted,</a:t>
            </a:r>
            <a:r>
              <a:rPr sz="3800" spc="-34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70" dirty="0">
                <a:solidFill>
                  <a:srgbClr val="1F1F20"/>
                </a:solidFill>
                <a:latin typeface="Verdana"/>
                <a:cs typeface="Verdana"/>
              </a:rPr>
              <a:t>multidisciplinary</a:t>
            </a:r>
            <a:r>
              <a:rPr sz="3800" spc="-34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05" dirty="0">
                <a:solidFill>
                  <a:srgbClr val="1F1F20"/>
                </a:solidFill>
                <a:latin typeface="Verdana"/>
                <a:cs typeface="Verdana"/>
              </a:rPr>
              <a:t>approach.</a:t>
            </a:r>
            <a:endParaRPr sz="3800">
              <a:latin typeface="Verdana"/>
              <a:cs typeface="Verdana"/>
            </a:endParaRPr>
          </a:p>
          <a:p>
            <a:pPr marL="12065" marR="5080" indent="125730" algn="ctr">
              <a:lnSpc>
                <a:spcPct val="115300"/>
              </a:lnSpc>
            </a:pPr>
            <a:r>
              <a:rPr sz="3800" spc="-345" dirty="0">
                <a:solidFill>
                  <a:srgbClr val="1F1F20"/>
                </a:solidFill>
                <a:latin typeface="Verdana"/>
                <a:cs typeface="Verdana"/>
              </a:rPr>
              <a:t>Through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15" dirty="0">
                <a:solidFill>
                  <a:srgbClr val="1F1F20"/>
                </a:solidFill>
                <a:latin typeface="Verdana"/>
                <a:cs typeface="Verdana"/>
              </a:rPr>
              <a:t>a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15" dirty="0">
                <a:solidFill>
                  <a:srgbClr val="1F1F20"/>
                </a:solidFill>
                <a:latin typeface="Verdana"/>
                <a:cs typeface="Verdana"/>
              </a:rPr>
              <a:t>combination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35" dirty="0">
                <a:solidFill>
                  <a:srgbClr val="1F1F20"/>
                </a:solidFill>
                <a:latin typeface="Verdana"/>
                <a:cs typeface="Verdana"/>
              </a:rPr>
              <a:t>of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80" dirty="0">
                <a:solidFill>
                  <a:srgbClr val="1F1F20"/>
                </a:solidFill>
                <a:latin typeface="Verdana"/>
                <a:cs typeface="Verdana"/>
              </a:rPr>
              <a:t>advanced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05" dirty="0">
                <a:solidFill>
                  <a:srgbClr val="1F1F20"/>
                </a:solidFill>
                <a:latin typeface="Verdana"/>
                <a:cs typeface="Verdana"/>
              </a:rPr>
              <a:t>medical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90" dirty="0">
                <a:solidFill>
                  <a:srgbClr val="1F1F20"/>
                </a:solidFill>
                <a:latin typeface="Verdana"/>
                <a:cs typeface="Verdana"/>
              </a:rPr>
              <a:t>treatments,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25" dirty="0">
                <a:solidFill>
                  <a:srgbClr val="1F1F20"/>
                </a:solidFill>
                <a:latin typeface="Verdana"/>
                <a:cs typeface="Verdana"/>
              </a:rPr>
              <a:t>dedicated </a:t>
            </a:r>
            <a:r>
              <a:rPr sz="3800" spc="-280" dirty="0">
                <a:solidFill>
                  <a:srgbClr val="1F1F20"/>
                </a:solidFill>
                <a:latin typeface="Verdana"/>
                <a:cs typeface="Verdana"/>
              </a:rPr>
              <a:t>rehabilitation,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80" dirty="0">
                <a:solidFill>
                  <a:srgbClr val="1F1F20"/>
                </a:solidFill>
                <a:latin typeface="Verdana"/>
                <a:cs typeface="Verdana"/>
              </a:rPr>
              <a:t>and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35" dirty="0">
                <a:solidFill>
                  <a:srgbClr val="1F1F20"/>
                </a:solidFill>
                <a:latin typeface="Verdana"/>
                <a:cs typeface="Verdana"/>
              </a:rPr>
              <a:t>supportive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60" dirty="0">
                <a:solidFill>
                  <a:srgbClr val="1F1F20"/>
                </a:solidFill>
                <a:latin typeface="Verdana"/>
                <a:cs typeface="Verdana"/>
              </a:rPr>
              <a:t>devices,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20" dirty="0">
                <a:solidFill>
                  <a:srgbClr val="1F1F20"/>
                </a:solidFill>
                <a:latin typeface="Verdana"/>
                <a:cs typeface="Verdana"/>
              </a:rPr>
              <a:t>the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00" dirty="0">
                <a:solidFill>
                  <a:srgbClr val="1F1F20"/>
                </a:solidFill>
                <a:latin typeface="Verdana"/>
                <a:cs typeface="Verdana"/>
              </a:rPr>
              <a:t>goals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85" dirty="0">
                <a:solidFill>
                  <a:srgbClr val="1F1F20"/>
                </a:solidFill>
                <a:latin typeface="Verdana"/>
                <a:cs typeface="Verdana"/>
              </a:rPr>
              <a:t>are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80" dirty="0">
                <a:solidFill>
                  <a:srgbClr val="1F1F20"/>
                </a:solidFill>
                <a:latin typeface="Verdana"/>
                <a:cs typeface="Verdana"/>
              </a:rPr>
              <a:t>to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70" dirty="0">
                <a:solidFill>
                  <a:srgbClr val="1F1F20"/>
                </a:solidFill>
                <a:latin typeface="Verdana"/>
                <a:cs typeface="Verdana"/>
              </a:rPr>
              <a:t>control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disease </a:t>
            </a:r>
            <a:r>
              <a:rPr sz="3800" spc="-320" dirty="0">
                <a:solidFill>
                  <a:srgbClr val="1F1F20"/>
                </a:solidFill>
                <a:latin typeface="Verdana"/>
                <a:cs typeface="Verdana"/>
              </a:rPr>
              <a:t>activity,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34" dirty="0">
                <a:solidFill>
                  <a:srgbClr val="1F1F20"/>
                </a:solidFill>
                <a:latin typeface="Verdana"/>
                <a:cs typeface="Verdana"/>
              </a:rPr>
              <a:t>manage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465" dirty="0">
                <a:solidFill>
                  <a:srgbClr val="1F1F20"/>
                </a:solidFill>
                <a:latin typeface="Verdana"/>
                <a:cs typeface="Verdana"/>
              </a:rPr>
              <a:t>symptoms,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65" dirty="0">
                <a:solidFill>
                  <a:srgbClr val="1F1F20"/>
                </a:solidFill>
                <a:latin typeface="Verdana"/>
                <a:cs typeface="Verdana"/>
              </a:rPr>
              <a:t>slow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20" dirty="0">
                <a:solidFill>
                  <a:srgbClr val="1F1F20"/>
                </a:solidFill>
                <a:latin typeface="Verdana"/>
                <a:cs typeface="Verdana"/>
              </a:rPr>
              <a:t>the</a:t>
            </a:r>
            <a:r>
              <a:rPr sz="3800" spc="-34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40" dirty="0">
                <a:solidFill>
                  <a:srgbClr val="1F1F20"/>
                </a:solidFill>
                <a:latin typeface="Verdana"/>
                <a:cs typeface="Verdana"/>
              </a:rPr>
              <a:t>progression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35" dirty="0">
                <a:solidFill>
                  <a:srgbClr val="1F1F20"/>
                </a:solidFill>
                <a:latin typeface="Verdana"/>
                <a:cs typeface="Verdana"/>
              </a:rPr>
              <a:t>of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60" dirty="0">
                <a:solidFill>
                  <a:srgbClr val="1F1F20"/>
                </a:solidFill>
                <a:latin typeface="Verdana"/>
                <a:cs typeface="Verdana"/>
              </a:rPr>
              <a:t>joint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45" dirty="0">
                <a:solidFill>
                  <a:srgbClr val="1F1F20"/>
                </a:solidFill>
                <a:latin typeface="Verdana"/>
                <a:cs typeface="Verdana"/>
              </a:rPr>
              <a:t>destruction, </a:t>
            </a:r>
            <a:r>
              <a:rPr sz="3800" spc="-380" dirty="0">
                <a:solidFill>
                  <a:srgbClr val="1F1F20"/>
                </a:solidFill>
                <a:latin typeface="Verdana"/>
                <a:cs typeface="Verdana"/>
              </a:rPr>
              <a:t>and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85" dirty="0">
                <a:solidFill>
                  <a:srgbClr val="1F1F20"/>
                </a:solidFill>
                <a:latin typeface="Verdana"/>
                <a:cs typeface="Verdana"/>
              </a:rPr>
              <a:t>ultimately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80" dirty="0">
                <a:solidFill>
                  <a:srgbClr val="1F1F20"/>
                </a:solidFill>
                <a:latin typeface="Verdana"/>
                <a:cs typeface="Verdana"/>
              </a:rPr>
              <a:t>preserve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75" dirty="0">
                <a:solidFill>
                  <a:srgbClr val="1F1F20"/>
                </a:solidFill>
                <a:latin typeface="Verdana"/>
                <a:cs typeface="Verdana"/>
              </a:rPr>
              <a:t>function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380" dirty="0">
                <a:solidFill>
                  <a:srgbClr val="1F1F20"/>
                </a:solidFill>
                <a:latin typeface="Verdana"/>
                <a:cs typeface="Verdana"/>
              </a:rPr>
              <a:t>and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80" dirty="0">
                <a:solidFill>
                  <a:srgbClr val="1F1F20"/>
                </a:solidFill>
                <a:latin typeface="Verdana"/>
                <a:cs typeface="Verdana"/>
              </a:rPr>
              <a:t>quality</a:t>
            </a:r>
            <a:r>
              <a:rPr sz="3800" spc="-3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235" dirty="0">
                <a:solidFill>
                  <a:srgbClr val="1F1F20"/>
                </a:solidFill>
                <a:latin typeface="Verdana"/>
                <a:cs typeface="Verdana"/>
              </a:rPr>
              <a:t>of</a:t>
            </a:r>
            <a:r>
              <a:rPr sz="3800" spc="-3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3800" spc="-10" dirty="0">
                <a:solidFill>
                  <a:srgbClr val="1F1F20"/>
                </a:solidFill>
                <a:latin typeface="Verdana"/>
                <a:cs typeface="Verdana"/>
              </a:rPr>
              <a:t>life.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01260" y="3772298"/>
            <a:ext cx="9066530" cy="1634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50" spc="175" dirty="0"/>
              <a:t>T</a:t>
            </a:r>
            <a:r>
              <a:rPr sz="10550" spc="170" dirty="0"/>
              <a:t>HAN</a:t>
            </a:r>
            <a:r>
              <a:rPr sz="10550" spc="-700" dirty="0"/>
              <a:t>K</a:t>
            </a:r>
            <a:r>
              <a:rPr sz="10550" spc="155" dirty="0"/>
              <a:t> </a:t>
            </a:r>
            <a:r>
              <a:rPr sz="10550" spc="-5" dirty="0"/>
              <a:t>YO</a:t>
            </a:r>
            <a:r>
              <a:rPr sz="10550" spc="-875" dirty="0"/>
              <a:t>U</a:t>
            </a:r>
            <a:endParaRPr sz="105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750" y="495299"/>
            <a:ext cx="4331487" cy="8966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7752" y="1332088"/>
            <a:ext cx="7520940" cy="173164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 marR="5080">
              <a:lnSpc>
                <a:spcPts val="6100"/>
              </a:lnSpc>
              <a:spcBef>
                <a:spcPts val="1330"/>
              </a:spcBef>
            </a:pPr>
            <a:r>
              <a:rPr sz="6100" dirty="0">
                <a:solidFill>
                  <a:srgbClr val="13235E"/>
                </a:solidFill>
                <a:latin typeface="Calibri"/>
                <a:cs typeface="Calibri"/>
              </a:rPr>
              <a:t>A</a:t>
            </a:r>
            <a:r>
              <a:rPr sz="6100" spc="110" dirty="0">
                <a:solidFill>
                  <a:srgbClr val="13235E"/>
                </a:solidFill>
                <a:latin typeface="Calibri"/>
                <a:cs typeface="Calibri"/>
              </a:rPr>
              <a:t> </a:t>
            </a:r>
            <a:r>
              <a:rPr sz="6100" spc="70" dirty="0">
                <a:solidFill>
                  <a:srgbClr val="0F1F57"/>
                </a:solidFill>
                <a:latin typeface="Calibri"/>
                <a:cs typeface="Calibri"/>
              </a:rPr>
              <a:t>Chronic,</a:t>
            </a:r>
            <a:r>
              <a:rPr sz="6100" spc="-335" dirty="0">
                <a:solidFill>
                  <a:srgbClr val="0F1F57"/>
                </a:solidFill>
                <a:latin typeface="Calibri"/>
                <a:cs typeface="Calibri"/>
              </a:rPr>
              <a:t> </a:t>
            </a:r>
            <a:r>
              <a:rPr sz="6100" spc="60" dirty="0">
                <a:solidFill>
                  <a:srgbClr val="152360"/>
                </a:solidFill>
                <a:latin typeface="Calibri"/>
                <a:cs typeface="Calibri"/>
              </a:rPr>
              <a:t>Systemic </a:t>
            </a:r>
            <a:r>
              <a:rPr sz="6100" dirty="0">
                <a:solidFill>
                  <a:srgbClr val="162662"/>
                </a:solidFill>
                <a:latin typeface="Calibri"/>
                <a:cs typeface="Calibri"/>
              </a:rPr>
              <a:t>Autoimmune</a:t>
            </a:r>
            <a:r>
              <a:rPr sz="6100" spc="65" dirty="0">
                <a:solidFill>
                  <a:srgbClr val="162662"/>
                </a:solidFill>
                <a:latin typeface="Calibri"/>
                <a:cs typeface="Calibri"/>
              </a:rPr>
              <a:t> </a:t>
            </a:r>
            <a:r>
              <a:rPr sz="6100" spc="65" dirty="0">
                <a:solidFill>
                  <a:srgbClr val="13235D"/>
                </a:solidFill>
                <a:latin typeface="Calibri"/>
                <a:cs typeface="Calibri"/>
              </a:rPr>
              <a:t>Condition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73053" y="3456516"/>
            <a:ext cx="7658100" cy="49930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04495" marR="5080" indent="-391795">
              <a:lnSpc>
                <a:spcPts val="3700"/>
              </a:lnSpc>
              <a:spcBef>
                <a:spcPts val="470"/>
              </a:spcBef>
              <a:buChar char="•"/>
              <a:tabLst>
                <a:tab pos="404495" algn="l"/>
                <a:tab pos="411480" algn="l"/>
              </a:tabLst>
            </a:pPr>
            <a:r>
              <a:rPr sz="3300" dirty="0">
                <a:solidFill>
                  <a:srgbClr val="0E215E"/>
                </a:solidFill>
                <a:latin typeface="Calibri"/>
                <a:cs typeface="Calibri"/>
              </a:rPr>
              <a:t>	</a:t>
            </a:r>
            <a:r>
              <a:rPr sz="3300" spc="-105" dirty="0">
                <a:latin typeface="Calibri"/>
                <a:cs typeface="Calibri"/>
              </a:rPr>
              <a:t>Rheumatoid</a:t>
            </a:r>
            <a:r>
              <a:rPr sz="3300" spc="185" dirty="0">
                <a:latin typeface="Calibri"/>
                <a:cs typeface="Calibri"/>
              </a:rPr>
              <a:t> </a:t>
            </a:r>
            <a:r>
              <a:rPr sz="3300" spc="-110" dirty="0">
                <a:latin typeface="Calibri"/>
                <a:cs typeface="Calibri"/>
              </a:rPr>
              <a:t>Arthritis</a:t>
            </a:r>
            <a:r>
              <a:rPr sz="3300" spc="-50" dirty="0">
                <a:latin typeface="Calibri"/>
                <a:cs typeface="Calibri"/>
              </a:rPr>
              <a:t> </a:t>
            </a:r>
            <a:r>
              <a:rPr sz="3300" spc="-120" dirty="0">
                <a:latin typeface="Calibri"/>
                <a:cs typeface="Calibri"/>
              </a:rPr>
              <a:t>(RH)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16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chronic, </a:t>
            </a:r>
            <a:r>
              <a:rPr sz="3300" spc="-70" dirty="0">
                <a:latin typeface="Calibri"/>
                <a:cs typeface="Calibri"/>
              </a:rPr>
              <a:t>systemic,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-114" dirty="0">
                <a:latin typeface="Calibri"/>
                <a:cs typeface="Calibri"/>
              </a:rPr>
              <a:t>autoimmune</a:t>
            </a:r>
            <a:r>
              <a:rPr sz="3300" spc="25" dirty="0">
                <a:latin typeface="Calibri"/>
                <a:cs typeface="Calibri"/>
              </a:rPr>
              <a:t> </a:t>
            </a:r>
            <a:r>
              <a:rPr sz="3300" spc="-100" dirty="0">
                <a:latin typeface="Calibri"/>
                <a:cs typeface="Calibri"/>
              </a:rPr>
              <a:t>inflammatory</a:t>
            </a:r>
            <a:r>
              <a:rPr sz="3300" spc="3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disease </a:t>
            </a:r>
            <a:r>
              <a:rPr sz="3300" spc="-95" dirty="0">
                <a:latin typeface="Calibri"/>
                <a:cs typeface="Calibri"/>
              </a:rPr>
              <a:t>that </a:t>
            </a:r>
            <a:r>
              <a:rPr sz="3300" spc="-80" dirty="0">
                <a:latin typeface="Calibri"/>
                <a:cs typeface="Calibri"/>
              </a:rPr>
              <a:t>primarily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spc="-85" dirty="0">
                <a:latin typeface="Calibri"/>
                <a:cs typeface="Calibri"/>
              </a:rPr>
              <a:t>affects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spc="-75" dirty="0">
                <a:latin typeface="Calibri"/>
                <a:cs typeface="Calibri"/>
              </a:rPr>
              <a:t>synovial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joints.</a:t>
            </a:r>
            <a:endParaRPr sz="3300">
              <a:latin typeface="Calibri"/>
              <a:cs typeface="Calibri"/>
            </a:endParaRPr>
          </a:p>
          <a:p>
            <a:pPr marL="406400" marR="205104" indent="-393700">
              <a:lnSpc>
                <a:spcPct val="92900"/>
              </a:lnSpc>
              <a:spcBef>
                <a:spcPts val="2645"/>
              </a:spcBef>
              <a:buChar char="•"/>
              <a:tabLst>
                <a:tab pos="406400" algn="l"/>
                <a:tab pos="411480" algn="l"/>
              </a:tabLst>
            </a:pPr>
            <a:r>
              <a:rPr sz="3300" dirty="0">
                <a:solidFill>
                  <a:srgbClr val="13235E"/>
                </a:solidFill>
                <a:latin typeface="Calibri"/>
                <a:cs typeface="Calibri"/>
              </a:rPr>
              <a:t>	</a:t>
            </a:r>
            <a:r>
              <a:rPr sz="3300" spc="-55" dirty="0">
                <a:latin typeface="Calibri"/>
                <a:cs typeface="Calibri"/>
              </a:rPr>
              <a:t>It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is</a:t>
            </a:r>
            <a:r>
              <a:rPr sz="3300" spc="-185" dirty="0">
                <a:latin typeface="Calibri"/>
                <a:cs typeface="Calibri"/>
              </a:rPr>
              <a:t> </a:t>
            </a:r>
            <a:r>
              <a:rPr sz="3300" spc="-95" dirty="0">
                <a:latin typeface="Calibri"/>
                <a:cs typeface="Calibri"/>
              </a:rPr>
              <a:t>characterized</a:t>
            </a:r>
            <a:r>
              <a:rPr sz="3300" spc="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by</a:t>
            </a:r>
            <a:r>
              <a:rPr sz="3300" spc="-190" dirty="0">
                <a:latin typeface="Calibri"/>
                <a:cs typeface="Calibri"/>
              </a:rPr>
              <a:t> </a:t>
            </a:r>
            <a:r>
              <a:rPr sz="3300" spc="-70" dirty="0">
                <a:latin typeface="Calibri"/>
                <a:cs typeface="Calibri"/>
              </a:rPr>
              <a:t>persistent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joint </a:t>
            </a:r>
            <a:r>
              <a:rPr sz="3300" spc="-100" dirty="0">
                <a:latin typeface="Calibri"/>
                <a:cs typeface="Calibri"/>
              </a:rPr>
              <a:t>inflammation,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-55" dirty="0">
                <a:latin typeface="Calibri"/>
                <a:cs typeface="Calibri"/>
              </a:rPr>
              <a:t>progressive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spc="-100" dirty="0">
                <a:latin typeface="Calibri"/>
                <a:cs typeface="Calibri"/>
              </a:rPr>
              <a:t>joint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-80" dirty="0">
                <a:latin typeface="Calibri"/>
                <a:cs typeface="Calibri"/>
              </a:rPr>
              <a:t>destruction, </a:t>
            </a:r>
            <a:r>
              <a:rPr sz="3450" spc="-165" dirty="0">
                <a:latin typeface="Calibri"/>
                <a:cs typeface="Calibri"/>
              </a:rPr>
              <a:t>deformities,</a:t>
            </a:r>
            <a:r>
              <a:rPr sz="3450" spc="110" dirty="0">
                <a:latin typeface="Calibri"/>
                <a:cs typeface="Calibri"/>
              </a:rPr>
              <a:t> </a:t>
            </a:r>
            <a:r>
              <a:rPr sz="3450" spc="-155" dirty="0">
                <a:latin typeface="Calibri"/>
                <a:cs typeface="Calibri"/>
              </a:rPr>
              <a:t>and</a:t>
            </a:r>
            <a:r>
              <a:rPr sz="3450" spc="-35" dirty="0">
                <a:latin typeface="Calibri"/>
                <a:cs typeface="Calibri"/>
              </a:rPr>
              <a:t> </a:t>
            </a:r>
            <a:r>
              <a:rPr sz="3450" spc="-170" dirty="0">
                <a:latin typeface="Calibri"/>
                <a:cs typeface="Calibri"/>
              </a:rPr>
              <a:t>functional</a:t>
            </a:r>
            <a:r>
              <a:rPr sz="3450" spc="-25" dirty="0">
                <a:latin typeface="Calibri"/>
                <a:cs typeface="Calibri"/>
              </a:rPr>
              <a:t> </a:t>
            </a:r>
            <a:r>
              <a:rPr sz="3450" spc="-30" dirty="0">
                <a:latin typeface="Calibri"/>
                <a:cs typeface="Calibri"/>
              </a:rPr>
              <a:t>disability.</a:t>
            </a:r>
            <a:endParaRPr sz="3450">
              <a:latin typeface="Calibri"/>
              <a:cs typeface="Calibri"/>
            </a:endParaRPr>
          </a:p>
          <a:p>
            <a:pPr marL="408305" marR="51435" indent="-396240">
              <a:lnSpc>
                <a:spcPts val="3700"/>
              </a:lnSpc>
              <a:spcBef>
                <a:spcPts val="2750"/>
              </a:spcBef>
              <a:buClr>
                <a:srgbClr val="0E1D5B"/>
              </a:buClr>
              <a:buChar char="•"/>
              <a:tabLst>
                <a:tab pos="414655" algn="l"/>
              </a:tabLst>
            </a:pPr>
            <a:r>
              <a:rPr sz="3400" spc="-204" dirty="0">
                <a:latin typeface="Calibri"/>
                <a:cs typeface="Calibri"/>
              </a:rPr>
              <a:t>While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155" dirty="0">
                <a:latin typeface="Calibri"/>
                <a:cs typeface="Calibri"/>
              </a:rPr>
              <a:t>commonly</a:t>
            </a:r>
            <a:r>
              <a:rPr sz="3400" spc="-35" dirty="0">
                <a:latin typeface="Calibri"/>
                <a:cs typeface="Calibri"/>
              </a:rPr>
              <a:t> </a:t>
            </a:r>
            <a:r>
              <a:rPr sz="3400" spc="-125" dirty="0">
                <a:latin typeface="Calibri"/>
                <a:cs typeface="Calibri"/>
              </a:rPr>
              <a:t>involving</a:t>
            </a:r>
            <a:r>
              <a:rPr sz="3400" dirty="0">
                <a:latin typeface="Calibri"/>
                <a:cs typeface="Calibri"/>
              </a:rPr>
              <a:t> </a:t>
            </a:r>
            <a:r>
              <a:rPr sz="3400" spc="-180" dirty="0">
                <a:latin typeface="Calibri"/>
                <a:cs typeface="Calibri"/>
              </a:rPr>
              <a:t>the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spc="-110" dirty="0">
                <a:latin typeface="Calibri"/>
                <a:cs typeface="Calibri"/>
              </a:rPr>
              <a:t>small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spc="-100" dirty="0">
                <a:latin typeface="Calibri"/>
                <a:cs typeface="Calibri"/>
              </a:rPr>
              <a:t>joints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of 	</a:t>
            </a:r>
            <a:r>
              <a:rPr sz="3400" spc="-180" dirty="0">
                <a:latin typeface="Calibri"/>
                <a:cs typeface="Calibri"/>
              </a:rPr>
              <a:t>the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-85" dirty="0">
                <a:latin typeface="Calibri"/>
                <a:cs typeface="Calibri"/>
              </a:rPr>
              <a:t>hands</a:t>
            </a:r>
            <a:r>
              <a:rPr sz="3400" spc="-110" dirty="0">
                <a:latin typeface="Calibri"/>
                <a:cs typeface="Calibri"/>
              </a:rPr>
              <a:t> </a:t>
            </a:r>
            <a:r>
              <a:rPr sz="3400" spc="-120" dirty="0">
                <a:latin typeface="Calibri"/>
                <a:cs typeface="Calibri"/>
              </a:rPr>
              <a:t>and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spc="-135" dirty="0">
                <a:latin typeface="Calibri"/>
                <a:cs typeface="Calibri"/>
              </a:rPr>
              <a:t>wrists,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spc="-85" dirty="0">
                <a:latin typeface="Calibri"/>
                <a:cs typeface="Calibri"/>
              </a:rPr>
              <a:t>it</a:t>
            </a:r>
            <a:r>
              <a:rPr sz="3400" spc="-170" dirty="0">
                <a:latin typeface="Calibri"/>
                <a:cs typeface="Calibri"/>
              </a:rPr>
              <a:t> </a:t>
            </a:r>
            <a:r>
              <a:rPr sz="3400" spc="-140" dirty="0">
                <a:latin typeface="Calibri"/>
                <a:cs typeface="Calibri"/>
              </a:rPr>
              <a:t>may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spc="-80" dirty="0">
                <a:latin typeface="Calibri"/>
                <a:cs typeface="Calibri"/>
              </a:rPr>
              <a:t>also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have</a:t>
            </a:r>
            <a:endParaRPr sz="3400">
              <a:latin typeface="Calibri"/>
              <a:cs typeface="Calibri"/>
            </a:endParaRPr>
          </a:p>
          <a:p>
            <a:pPr marL="414655">
              <a:lnSpc>
                <a:spcPts val="3640"/>
              </a:lnSpc>
            </a:pPr>
            <a:r>
              <a:rPr sz="3400" spc="-135" dirty="0">
                <a:latin typeface="Calibri"/>
                <a:cs typeface="Calibri"/>
              </a:rPr>
              <a:t>extra-</a:t>
            </a:r>
            <a:r>
              <a:rPr sz="3400" spc="-114" dirty="0">
                <a:latin typeface="Calibri"/>
                <a:cs typeface="Calibri"/>
              </a:rPr>
              <a:t>articular</a:t>
            </a:r>
            <a:r>
              <a:rPr sz="3400" spc="5" dirty="0">
                <a:latin typeface="Calibri"/>
                <a:cs typeface="Calibri"/>
              </a:rPr>
              <a:t> </a:t>
            </a:r>
            <a:r>
              <a:rPr sz="3400" spc="-55" dirty="0">
                <a:latin typeface="Calibri"/>
                <a:cs typeface="Calibri"/>
              </a:rPr>
              <a:t>manifestations.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468850" cy="9753600"/>
            <a:chOff x="0" y="0"/>
            <a:chExt cx="1746885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468850" cy="9753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58435" y="2550438"/>
              <a:ext cx="12309475" cy="7203440"/>
            </a:xfrm>
            <a:custGeom>
              <a:avLst/>
              <a:gdLst/>
              <a:ahLst/>
              <a:cxnLst/>
              <a:rect l="l" t="t" r="r" b="b"/>
              <a:pathLst>
                <a:path w="12309475" h="7203440">
                  <a:moveTo>
                    <a:pt x="7258685" y="0"/>
                  </a:moveTo>
                  <a:lnTo>
                    <a:pt x="0" y="0"/>
                  </a:lnTo>
                  <a:lnTo>
                    <a:pt x="0" y="7015175"/>
                  </a:lnTo>
                  <a:lnTo>
                    <a:pt x="7258685" y="7015175"/>
                  </a:lnTo>
                  <a:lnTo>
                    <a:pt x="7258685" y="0"/>
                  </a:lnTo>
                  <a:close/>
                </a:path>
                <a:path w="12309475" h="7203440">
                  <a:moveTo>
                    <a:pt x="12309183" y="6736931"/>
                  </a:moveTo>
                  <a:lnTo>
                    <a:pt x="10600868" y="6736931"/>
                  </a:lnTo>
                  <a:lnTo>
                    <a:pt x="10600868" y="7203173"/>
                  </a:lnTo>
                  <a:lnTo>
                    <a:pt x="12309183" y="7203173"/>
                  </a:lnTo>
                  <a:lnTo>
                    <a:pt x="12309183" y="6736931"/>
                  </a:lnTo>
                  <a:close/>
                </a:path>
              </a:pathLst>
            </a:custGeom>
            <a:solidFill>
              <a:srgbClr val="F0F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71254" y="2773474"/>
              <a:ext cx="2445866" cy="244586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00167" y="2773476"/>
              <a:ext cx="7117080" cy="6980555"/>
            </a:xfrm>
            <a:custGeom>
              <a:avLst/>
              <a:gdLst/>
              <a:ahLst/>
              <a:cxnLst/>
              <a:rect l="l" t="t" r="r" b="b"/>
              <a:pathLst>
                <a:path w="7117080" h="6980555">
                  <a:moveTo>
                    <a:pt x="2445867" y="5757202"/>
                  </a:moveTo>
                  <a:lnTo>
                    <a:pt x="2444940" y="5709170"/>
                  </a:lnTo>
                  <a:lnTo>
                    <a:pt x="2442184" y="5661622"/>
                  </a:lnTo>
                  <a:lnTo>
                    <a:pt x="2437638" y="5614581"/>
                  </a:lnTo>
                  <a:lnTo>
                    <a:pt x="2431326" y="5568061"/>
                  </a:lnTo>
                  <a:lnTo>
                    <a:pt x="2423299" y="5522125"/>
                  </a:lnTo>
                  <a:lnTo>
                    <a:pt x="2413571" y="5476786"/>
                  </a:lnTo>
                  <a:lnTo>
                    <a:pt x="2402179" y="5432095"/>
                  </a:lnTo>
                  <a:lnTo>
                    <a:pt x="2389174" y="5388064"/>
                  </a:lnTo>
                  <a:lnTo>
                    <a:pt x="2374569" y="5344757"/>
                  </a:lnTo>
                  <a:lnTo>
                    <a:pt x="2358415" y="5302174"/>
                  </a:lnTo>
                  <a:lnTo>
                    <a:pt x="2340737" y="5260378"/>
                  </a:lnTo>
                  <a:lnTo>
                    <a:pt x="2321560" y="5219382"/>
                  </a:lnTo>
                  <a:lnTo>
                    <a:pt x="2300948" y="5179238"/>
                  </a:lnTo>
                  <a:lnTo>
                    <a:pt x="2278900" y="5139956"/>
                  </a:lnTo>
                  <a:lnTo>
                    <a:pt x="2255469" y="5101602"/>
                  </a:lnTo>
                  <a:lnTo>
                    <a:pt x="2230691" y="5064176"/>
                  </a:lnTo>
                  <a:lnTo>
                    <a:pt x="2204580" y="5027739"/>
                  </a:lnTo>
                  <a:lnTo>
                    <a:pt x="2177199" y="4992319"/>
                  </a:lnTo>
                  <a:lnTo>
                    <a:pt x="2148560" y="4957940"/>
                  </a:lnTo>
                  <a:lnTo>
                    <a:pt x="2118715" y="4924641"/>
                  </a:lnTo>
                  <a:lnTo>
                    <a:pt x="2087676" y="4892446"/>
                  </a:lnTo>
                  <a:lnTo>
                    <a:pt x="2055495" y="4861420"/>
                  </a:lnTo>
                  <a:lnTo>
                    <a:pt x="2022195" y="4831562"/>
                  </a:lnTo>
                  <a:lnTo>
                    <a:pt x="1987816" y="4802924"/>
                  </a:lnTo>
                  <a:lnTo>
                    <a:pt x="1952383" y="4775543"/>
                  </a:lnTo>
                  <a:lnTo>
                    <a:pt x="1915947" y="4749444"/>
                  </a:lnTo>
                  <a:lnTo>
                    <a:pt x="1878533" y="4724654"/>
                  </a:lnTo>
                  <a:lnTo>
                    <a:pt x="1840166" y="4701235"/>
                  </a:lnTo>
                  <a:lnTo>
                    <a:pt x="1800898" y="4679188"/>
                  </a:lnTo>
                  <a:lnTo>
                    <a:pt x="1760740" y="4658563"/>
                  </a:lnTo>
                  <a:lnTo>
                    <a:pt x="1719757" y="4639399"/>
                  </a:lnTo>
                  <a:lnTo>
                    <a:pt x="1677949" y="4621720"/>
                  </a:lnTo>
                  <a:lnTo>
                    <a:pt x="1635379" y="4605553"/>
                  </a:lnTo>
                  <a:lnTo>
                    <a:pt x="1592059" y="4590961"/>
                  </a:lnTo>
                  <a:lnTo>
                    <a:pt x="1548041" y="4577943"/>
                  </a:lnTo>
                  <a:lnTo>
                    <a:pt x="1503337" y="4566564"/>
                  </a:lnTo>
                  <a:lnTo>
                    <a:pt x="1457998" y="4556836"/>
                  </a:lnTo>
                  <a:lnTo>
                    <a:pt x="1412062" y="4548797"/>
                  </a:lnTo>
                  <a:lnTo>
                    <a:pt x="1365554" y="4542485"/>
                  </a:lnTo>
                  <a:lnTo>
                    <a:pt x="1318501" y="4537938"/>
                  </a:lnTo>
                  <a:lnTo>
                    <a:pt x="1270952" y="4535195"/>
                  </a:lnTo>
                  <a:lnTo>
                    <a:pt x="1222933" y="4534268"/>
                  </a:lnTo>
                  <a:lnTo>
                    <a:pt x="1174915" y="4535195"/>
                  </a:lnTo>
                  <a:lnTo>
                    <a:pt x="1127353" y="4537938"/>
                  </a:lnTo>
                  <a:lnTo>
                    <a:pt x="1080312" y="4542485"/>
                  </a:lnTo>
                  <a:lnTo>
                    <a:pt x="1033805" y="4548797"/>
                  </a:lnTo>
                  <a:lnTo>
                    <a:pt x="987856" y="4556836"/>
                  </a:lnTo>
                  <a:lnTo>
                    <a:pt x="942517" y="4566564"/>
                  </a:lnTo>
                  <a:lnTo>
                    <a:pt x="897826" y="4577943"/>
                  </a:lnTo>
                  <a:lnTo>
                    <a:pt x="853808" y="4590961"/>
                  </a:lnTo>
                  <a:lnTo>
                    <a:pt x="810488" y="4605553"/>
                  </a:lnTo>
                  <a:lnTo>
                    <a:pt x="767905" y="4621720"/>
                  </a:lnTo>
                  <a:lnTo>
                    <a:pt x="726109" y="4639399"/>
                  </a:lnTo>
                  <a:lnTo>
                    <a:pt x="685114" y="4658563"/>
                  </a:lnTo>
                  <a:lnTo>
                    <a:pt x="644969" y="4679188"/>
                  </a:lnTo>
                  <a:lnTo>
                    <a:pt x="605688" y="4701235"/>
                  </a:lnTo>
                  <a:lnTo>
                    <a:pt x="567334" y="4724654"/>
                  </a:lnTo>
                  <a:lnTo>
                    <a:pt x="529920" y="4749444"/>
                  </a:lnTo>
                  <a:lnTo>
                    <a:pt x="493471" y="4775543"/>
                  </a:lnTo>
                  <a:lnTo>
                    <a:pt x="458050" y="4802924"/>
                  </a:lnTo>
                  <a:lnTo>
                    <a:pt x="423672" y="4831562"/>
                  </a:lnTo>
                  <a:lnTo>
                    <a:pt x="390372" y="4861420"/>
                  </a:lnTo>
                  <a:lnTo>
                    <a:pt x="358190" y="4892446"/>
                  </a:lnTo>
                  <a:lnTo>
                    <a:pt x="327152" y="4924641"/>
                  </a:lnTo>
                  <a:lnTo>
                    <a:pt x="297294" y="4957940"/>
                  </a:lnTo>
                  <a:lnTo>
                    <a:pt x="268668" y="4992319"/>
                  </a:lnTo>
                  <a:lnTo>
                    <a:pt x="241274" y="5027739"/>
                  </a:lnTo>
                  <a:lnTo>
                    <a:pt x="215176" y="5064176"/>
                  </a:lnTo>
                  <a:lnTo>
                    <a:pt x="190398" y="5101602"/>
                  </a:lnTo>
                  <a:lnTo>
                    <a:pt x="166966" y="5139956"/>
                  </a:lnTo>
                  <a:lnTo>
                    <a:pt x="144919" y="5179238"/>
                  </a:lnTo>
                  <a:lnTo>
                    <a:pt x="124294" y="5219382"/>
                  </a:lnTo>
                  <a:lnTo>
                    <a:pt x="105130" y="5260378"/>
                  </a:lnTo>
                  <a:lnTo>
                    <a:pt x="87452" y="5302174"/>
                  </a:lnTo>
                  <a:lnTo>
                    <a:pt x="71297" y="5344757"/>
                  </a:lnTo>
                  <a:lnTo>
                    <a:pt x="56692" y="5388064"/>
                  </a:lnTo>
                  <a:lnTo>
                    <a:pt x="43688" y="5432095"/>
                  </a:lnTo>
                  <a:lnTo>
                    <a:pt x="32296" y="5476786"/>
                  </a:lnTo>
                  <a:lnTo>
                    <a:pt x="22567" y="5522125"/>
                  </a:lnTo>
                  <a:lnTo>
                    <a:pt x="14528" y="5568061"/>
                  </a:lnTo>
                  <a:lnTo>
                    <a:pt x="8229" y="5614581"/>
                  </a:lnTo>
                  <a:lnTo>
                    <a:pt x="3683" y="5661622"/>
                  </a:lnTo>
                  <a:lnTo>
                    <a:pt x="927" y="5709170"/>
                  </a:lnTo>
                  <a:lnTo>
                    <a:pt x="0" y="5757202"/>
                  </a:lnTo>
                  <a:lnTo>
                    <a:pt x="927" y="5805221"/>
                  </a:lnTo>
                  <a:lnTo>
                    <a:pt x="3683" y="5852769"/>
                  </a:lnTo>
                  <a:lnTo>
                    <a:pt x="8229" y="5899823"/>
                  </a:lnTo>
                  <a:lnTo>
                    <a:pt x="14528" y="5946330"/>
                  </a:lnTo>
                  <a:lnTo>
                    <a:pt x="22567" y="5992266"/>
                  </a:lnTo>
                  <a:lnTo>
                    <a:pt x="32296" y="6037605"/>
                  </a:lnTo>
                  <a:lnTo>
                    <a:pt x="43688" y="6082296"/>
                  </a:lnTo>
                  <a:lnTo>
                    <a:pt x="56692" y="6126327"/>
                  </a:lnTo>
                  <a:lnTo>
                    <a:pt x="71297" y="6169647"/>
                  </a:lnTo>
                  <a:lnTo>
                    <a:pt x="87452" y="6212217"/>
                  </a:lnTo>
                  <a:lnTo>
                    <a:pt x="105130" y="6254013"/>
                  </a:lnTo>
                  <a:lnTo>
                    <a:pt x="124294" y="6295009"/>
                  </a:lnTo>
                  <a:lnTo>
                    <a:pt x="144919" y="6335166"/>
                  </a:lnTo>
                  <a:lnTo>
                    <a:pt x="166966" y="6374435"/>
                  </a:lnTo>
                  <a:lnTo>
                    <a:pt x="190398" y="6412801"/>
                  </a:lnTo>
                  <a:lnTo>
                    <a:pt x="215176" y="6450216"/>
                  </a:lnTo>
                  <a:lnTo>
                    <a:pt x="241274" y="6486652"/>
                  </a:lnTo>
                  <a:lnTo>
                    <a:pt x="268668" y="6522085"/>
                  </a:lnTo>
                  <a:lnTo>
                    <a:pt x="297294" y="6556464"/>
                  </a:lnTo>
                  <a:lnTo>
                    <a:pt x="327152" y="6589763"/>
                  </a:lnTo>
                  <a:lnTo>
                    <a:pt x="358190" y="6621945"/>
                  </a:lnTo>
                  <a:lnTo>
                    <a:pt x="390372" y="6652971"/>
                  </a:lnTo>
                  <a:lnTo>
                    <a:pt x="423672" y="6682829"/>
                  </a:lnTo>
                  <a:lnTo>
                    <a:pt x="458050" y="6711467"/>
                  </a:lnTo>
                  <a:lnTo>
                    <a:pt x="493471" y="6738848"/>
                  </a:lnTo>
                  <a:lnTo>
                    <a:pt x="529920" y="6764947"/>
                  </a:lnTo>
                  <a:lnTo>
                    <a:pt x="567334" y="6789737"/>
                  </a:lnTo>
                  <a:lnTo>
                    <a:pt x="605688" y="6813169"/>
                  </a:lnTo>
                  <a:lnTo>
                    <a:pt x="644969" y="6835203"/>
                  </a:lnTo>
                  <a:lnTo>
                    <a:pt x="685114" y="6855828"/>
                  </a:lnTo>
                  <a:lnTo>
                    <a:pt x="726109" y="6874992"/>
                  </a:lnTo>
                  <a:lnTo>
                    <a:pt x="767905" y="6892671"/>
                  </a:lnTo>
                  <a:lnTo>
                    <a:pt x="810488" y="6908838"/>
                  </a:lnTo>
                  <a:lnTo>
                    <a:pt x="853808" y="6923430"/>
                  </a:lnTo>
                  <a:lnTo>
                    <a:pt x="897826" y="6936448"/>
                  </a:lnTo>
                  <a:lnTo>
                    <a:pt x="942517" y="6947827"/>
                  </a:lnTo>
                  <a:lnTo>
                    <a:pt x="987856" y="6957555"/>
                  </a:lnTo>
                  <a:lnTo>
                    <a:pt x="1033805" y="6965594"/>
                  </a:lnTo>
                  <a:lnTo>
                    <a:pt x="1080312" y="6971906"/>
                  </a:lnTo>
                  <a:lnTo>
                    <a:pt x="1127353" y="6976453"/>
                  </a:lnTo>
                  <a:lnTo>
                    <a:pt x="1174915" y="6979209"/>
                  </a:lnTo>
                  <a:lnTo>
                    <a:pt x="1222933" y="6980136"/>
                  </a:lnTo>
                  <a:lnTo>
                    <a:pt x="1270952" y="6979209"/>
                  </a:lnTo>
                  <a:lnTo>
                    <a:pt x="1318501" y="6976453"/>
                  </a:lnTo>
                  <a:lnTo>
                    <a:pt x="1365554" y="6971906"/>
                  </a:lnTo>
                  <a:lnTo>
                    <a:pt x="1412062" y="6965594"/>
                  </a:lnTo>
                  <a:lnTo>
                    <a:pt x="1457998" y="6957555"/>
                  </a:lnTo>
                  <a:lnTo>
                    <a:pt x="1503337" y="6947827"/>
                  </a:lnTo>
                  <a:lnTo>
                    <a:pt x="1548041" y="6936448"/>
                  </a:lnTo>
                  <a:lnTo>
                    <a:pt x="1592059" y="6923430"/>
                  </a:lnTo>
                  <a:lnTo>
                    <a:pt x="1635379" y="6908838"/>
                  </a:lnTo>
                  <a:lnTo>
                    <a:pt x="1677949" y="6892671"/>
                  </a:lnTo>
                  <a:lnTo>
                    <a:pt x="1719757" y="6874992"/>
                  </a:lnTo>
                  <a:lnTo>
                    <a:pt x="1760740" y="6855828"/>
                  </a:lnTo>
                  <a:lnTo>
                    <a:pt x="1800898" y="6835203"/>
                  </a:lnTo>
                  <a:lnTo>
                    <a:pt x="1840166" y="6813169"/>
                  </a:lnTo>
                  <a:lnTo>
                    <a:pt x="1878533" y="6789737"/>
                  </a:lnTo>
                  <a:lnTo>
                    <a:pt x="1915947" y="6764947"/>
                  </a:lnTo>
                  <a:lnTo>
                    <a:pt x="1952383" y="6738848"/>
                  </a:lnTo>
                  <a:lnTo>
                    <a:pt x="1987816" y="6711467"/>
                  </a:lnTo>
                  <a:lnTo>
                    <a:pt x="2022195" y="6682829"/>
                  </a:lnTo>
                  <a:lnTo>
                    <a:pt x="2055495" y="6652971"/>
                  </a:lnTo>
                  <a:lnTo>
                    <a:pt x="2087676" y="6621945"/>
                  </a:lnTo>
                  <a:lnTo>
                    <a:pt x="2118715" y="6589763"/>
                  </a:lnTo>
                  <a:lnTo>
                    <a:pt x="2148560" y="6556464"/>
                  </a:lnTo>
                  <a:lnTo>
                    <a:pt x="2177199" y="6522085"/>
                  </a:lnTo>
                  <a:lnTo>
                    <a:pt x="2204580" y="6486652"/>
                  </a:lnTo>
                  <a:lnTo>
                    <a:pt x="2230691" y="6450216"/>
                  </a:lnTo>
                  <a:lnTo>
                    <a:pt x="2255469" y="6412801"/>
                  </a:lnTo>
                  <a:lnTo>
                    <a:pt x="2278900" y="6374435"/>
                  </a:lnTo>
                  <a:lnTo>
                    <a:pt x="2300948" y="6335166"/>
                  </a:lnTo>
                  <a:lnTo>
                    <a:pt x="2321560" y="6295009"/>
                  </a:lnTo>
                  <a:lnTo>
                    <a:pt x="2340737" y="6254013"/>
                  </a:lnTo>
                  <a:lnTo>
                    <a:pt x="2358415" y="6212217"/>
                  </a:lnTo>
                  <a:lnTo>
                    <a:pt x="2374569" y="6169647"/>
                  </a:lnTo>
                  <a:lnTo>
                    <a:pt x="2389174" y="6126327"/>
                  </a:lnTo>
                  <a:lnTo>
                    <a:pt x="2402179" y="6082296"/>
                  </a:lnTo>
                  <a:lnTo>
                    <a:pt x="2413571" y="6037605"/>
                  </a:lnTo>
                  <a:lnTo>
                    <a:pt x="2423299" y="5992266"/>
                  </a:lnTo>
                  <a:lnTo>
                    <a:pt x="2431326" y="5946330"/>
                  </a:lnTo>
                  <a:lnTo>
                    <a:pt x="2437638" y="5899823"/>
                  </a:lnTo>
                  <a:lnTo>
                    <a:pt x="2442184" y="5852769"/>
                  </a:lnTo>
                  <a:lnTo>
                    <a:pt x="2444940" y="5805221"/>
                  </a:lnTo>
                  <a:lnTo>
                    <a:pt x="2445867" y="5757202"/>
                  </a:lnTo>
                  <a:close/>
                </a:path>
                <a:path w="7117080" h="6980555">
                  <a:moveTo>
                    <a:pt x="2445867" y="1222933"/>
                  </a:moveTo>
                  <a:lnTo>
                    <a:pt x="2444940" y="1174915"/>
                  </a:lnTo>
                  <a:lnTo>
                    <a:pt x="2442184" y="1127366"/>
                  </a:lnTo>
                  <a:lnTo>
                    <a:pt x="2437638" y="1080312"/>
                  </a:lnTo>
                  <a:lnTo>
                    <a:pt x="2431326" y="1033805"/>
                  </a:lnTo>
                  <a:lnTo>
                    <a:pt x="2423299" y="987869"/>
                  </a:lnTo>
                  <a:lnTo>
                    <a:pt x="2413571" y="942530"/>
                  </a:lnTo>
                  <a:lnTo>
                    <a:pt x="2402179" y="897839"/>
                  </a:lnTo>
                  <a:lnTo>
                    <a:pt x="2389174" y="853808"/>
                  </a:lnTo>
                  <a:lnTo>
                    <a:pt x="2374569" y="810488"/>
                  </a:lnTo>
                  <a:lnTo>
                    <a:pt x="2358415" y="767918"/>
                  </a:lnTo>
                  <a:lnTo>
                    <a:pt x="2340737" y="726109"/>
                  </a:lnTo>
                  <a:lnTo>
                    <a:pt x="2321560" y="685126"/>
                  </a:lnTo>
                  <a:lnTo>
                    <a:pt x="2300948" y="644969"/>
                  </a:lnTo>
                  <a:lnTo>
                    <a:pt x="2278900" y="605701"/>
                  </a:lnTo>
                  <a:lnTo>
                    <a:pt x="2255469" y="567334"/>
                  </a:lnTo>
                  <a:lnTo>
                    <a:pt x="2230691" y="529920"/>
                  </a:lnTo>
                  <a:lnTo>
                    <a:pt x="2204580" y="493483"/>
                  </a:lnTo>
                  <a:lnTo>
                    <a:pt x="2177199" y="458050"/>
                  </a:lnTo>
                  <a:lnTo>
                    <a:pt x="2148560" y="423672"/>
                  </a:lnTo>
                  <a:lnTo>
                    <a:pt x="2118715" y="390372"/>
                  </a:lnTo>
                  <a:lnTo>
                    <a:pt x="2087676" y="358190"/>
                  </a:lnTo>
                  <a:lnTo>
                    <a:pt x="2055495" y="327152"/>
                  </a:lnTo>
                  <a:lnTo>
                    <a:pt x="2022195" y="297307"/>
                  </a:lnTo>
                  <a:lnTo>
                    <a:pt x="1987816" y="268668"/>
                  </a:lnTo>
                  <a:lnTo>
                    <a:pt x="1952383" y="241287"/>
                  </a:lnTo>
                  <a:lnTo>
                    <a:pt x="1915947" y="215188"/>
                  </a:lnTo>
                  <a:lnTo>
                    <a:pt x="1878533" y="190398"/>
                  </a:lnTo>
                  <a:lnTo>
                    <a:pt x="1840166" y="166966"/>
                  </a:lnTo>
                  <a:lnTo>
                    <a:pt x="1800898" y="144932"/>
                  </a:lnTo>
                  <a:lnTo>
                    <a:pt x="1760740" y="124307"/>
                  </a:lnTo>
                  <a:lnTo>
                    <a:pt x="1719757" y="105130"/>
                  </a:lnTo>
                  <a:lnTo>
                    <a:pt x="1677949" y="87452"/>
                  </a:lnTo>
                  <a:lnTo>
                    <a:pt x="1635379" y="71297"/>
                  </a:lnTo>
                  <a:lnTo>
                    <a:pt x="1592059" y="56692"/>
                  </a:lnTo>
                  <a:lnTo>
                    <a:pt x="1548041" y="43688"/>
                  </a:lnTo>
                  <a:lnTo>
                    <a:pt x="1503337" y="32308"/>
                  </a:lnTo>
                  <a:lnTo>
                    <a:pt x="1457998" y="22580"/>
                  </a:lnTo>
                  <a:lnTo>
                    <a:pt x="1412062" y="14541"/>
                  </a:lnTo>
                  <a:lnTo>
                    <a:pt x="1365554" y="8229"/>
                  </a:lnTo>
                  <a:lnTo>
                    <a:pt x="1318501" y="3683"/>
                  </a:lnTo>
                  <a:lnTo>
                    <a:pt x="1270952" y="927"/>
                  </a:lnTo>
                  <a:lnTo>
                    <a:pt x="1222933" y="0"/>
                  </a:lnTo>
                  <a:lnTo>
                    <a:pt x="1174915" y="927"/>
                  </a:lnTo>
                  <a:lnTo>
                    <a:pt x="1127353" y="3683"/>
                  </a:lnTo>
                  <a:lnTo>
                    <a:pt x="1080312" y="8229"/>
                  </a:lnTo>
                  <a:lnTo>
                    <a:pt x="1033805" y="14541"/>
                  </a:lnTo>
                  <a:lnTo>
                    <a:pt x="987856" y="22580"/>
                  </a:lnTo>
                  <a:lnTo>
                    <a:pt x="942517" y="32308"/>
                  </a:lnTo>
                  <a:lnTo>
                    <a:pt x="897826" y="43688"/>
                  </a:lnTo>
                  <a:lnTo>
                    <a:pt x="853808" y="56692"/>
                  </a:lnTo>
                  <a:lnTo>
                    <a:pt x="810488" y="71297"/>
                  </a:lnTo>
                  <a:lnTo>
                    <a:pt x="767905" y="87452"/>
                  </a:lnTo>
                  <a:lnTo>
                    <a:pt x="726109" y="105130"/>
                  </a:lnTo>
                  <a:lnTo>
                    <a:pt x="685114" y="124307"/>
                  </a:lnTo>
                  <a:lnTo>
                    <a:pt x="644969" y="144932"/>
                  </a:lnTo>
                  <a:lnTo>
                    <a:pt x="605688" y="166966"/>
                  </a:lnTo>
                  <a:lnTo>
                    <a:pt x="567334" y="190398"/>
                  </a:lnTo>
                  <a:lnTo>
                    <a:pt x="529920" y="215188"/>
                  </a:lnTo>
                  <a:lnTo>
                    <a:pt x="493471" y="241287"/>
                  </a:lnTo>
                  <a:lnTo>
                    <a:pt x="458050" y="268668"/>
                  </a:lnTo>
                  <a:lnTo>
                    <a:pt x="423672" y="297307"/>
                  </a:lnTo>
                  <a:lnTo>
                    <a:pt x="390372" y="327152"/>
                  </a:lnTo>
                  <a:lnTo>
                    <a:pt x="358190" y="358190"/>
                  </a:lnTo>
                  <a:lnTo>
                    <a:pt x="327152" y="390372"/>
                  </a:lnTo>
                  <a:lnTo>
                    <a:pt x="297294" y="423672"/>
                  </a:lnTo>
                  <a:lnTo>
                    <a:pt x="268668" y="458050"/>
                  </a:lnTo>
                  <a:lnTo>
                    <a:pt x="241274" y="493483"/>
                  </a:lnTo>
                  <a:lnTo>
                    <a:pt x="215176" y="529920"/>
                  </a:lnTo>
                  <a:lnTo>
                    <a:pt x="190398" y="567334"/>
                  </a:lnTo>
                  <a:lnTo>
                    <a:pt x="166966" y="605701"/>
                  </a:lnTo>
                  <a:lnTo>
                    <a:pt x="144919" y="644969"/>
                  </a:lnTo>
                  <a:lnTo>
                    <a:pt x="124294" y="685126"/>
                  </a:lnTo>
                  <a:lnTo>
                    <a:pt x="105130" y="726109"/>
                  </a:lnTo>
                  <a:lnTo>
                    <a:pt x="87452" y="767918"/>
                  </a:lnTo>
                  <a:lnTo>
                    <a:pt x="71297" y="810488"/>
                  </a:lnTo>
                  <a:lnTo>
                    <a:pt x="56692" y="853808"/>
                  </a:lnTo>
                  <a:lnTo>
                    <a:pt x="43688" y="897839"/>
                  </a:lnTo>
                  <a:lnTo>
                    <a:pt x="32296" y="942530"/>
                  </a:lnTo>
                  <a:lnTo>
                    <a:pt x="22567" y="987869"/>
                  </a:lnTo>
                  <a:lnTo>
                    <a:pt x="14528" y="1033805"/>
                  </a:lnTo>
                  <a:lnTo>
                    <a:pt x="8229" y="1080312"/>
                  </a:lnTo>
                  <a:lnTo>
                    <a:pt x="3683" y="1127366"/>
                  </a:lnTo>
                  <a:lnTo>
                    <a:pt x="927" y="1174915"/>
                  </a:lnTo>
                  <a:lnTo>
                    <a:pt x="0" y="1222933"/>
                  </a:lnTo>
                  <a:lnTo>
                    <a:pt x="927" y="1270952"/>
                  </a:lnTo>
                  <a:lnTo>
                    <a:pt x="3683" y="1318514"/>
                  </a:lnTo>
                  <a:lnTo>
                    <a:pt x="8229" y="1365554"/>
                  </a:lnTo>
                  <a:lnTo>
                    <a:pt x="14528" y="1412062"/>
                  </a:lnTo>
                  <a:lnTo>
                    <a:pt x="22567" y="1458010"/>
                  </a:lnTo>
                  <a:lnTo>
                    <a:pt x="32296" y="1503349"/>
                  </a:lnTo>
                  <a:lnTo>
                    <a:pt x="43688" y="1548041"/>
                  </a:lnTo>
                  <a:lnTo>
                    <a:pt x="56692" y="1592059"/>
                  </a:lnTo>
                  <a:lnTo>
                    <a:pt x="71297" y="1635379"/>
                  </a:lnTo>
                  <a:lnTo>
                    <a:pt x="87452" y="1677962"/>
                  </a:lnTo>
                  <a:lnTo>
                    <a:pt x="105130" y="1719757"/>
                  </a:lnTo>
                  <a:lnTo>
                    <a:pt x="124294" y="1760753"/>
                  </a:lnTo>
                  <a:lnTo>
                    <a:pt x="144919" y="1800898"/>
                  </a:lnTo>
                  <a:lnTo>
                    <a:pt x="166966" y="1840179"/>
                  </a:lnTo>
                  <a:lnTo>
                    <a:pt x="190398" y="1878533"/>
                  </a:lnTo>
                  <a:lnTo>
                    <a:pt x="215176" y="1915960"/>
                  </a:lnTo>
                  <a:lnTo>
                    <a:pt x="241274" y="1952396"/>
                  </a:lnTo>
                  <a:lnTo>
                    <a:pt x="268668" y="1987816"/>
                  </a:lnTo>
                  <a:lnTo>
                    <a:pt x="297294" y="2022195"/>
                  </a:lnTo>
                  <a:lnTo>
                    <a:pt x="327152" y="2055495"/>
                  </a:lnTo>
                  <a:lnTo>
                    <a:pt x="358190" y="2087676"/>
                  </a:lnTo>
                  <a:lnTo>
                    <a:pt x="390372" y="2118715"/>
                  </a:lnTo>
                  <a:lnTo>
                    <a:pt x="423672" y="2148573"/>
                  </a:lnTo>
                  <a:lnTo>
                    <a:pt x="458050" y="2177211"/>
                  </a:lnTo>
                  <a:lnTo>
                    <a:pt x="493471" y="2204593"/>
                  </a:lnTo>
                  <a:lnTo>
                    <a:pt x="529920" y="2230691"/>
                  </a:lnTo>
                  <a:lnTo>
                    <a:pt x="567334" y="2255469"/>
                  </a:lnTo>
                  <a:lnTo>
                    <a:pt x="605688" y="2278900"/>
                  </a:lnTo>
                  <a:lnTo>
                    <a:pt x="644969" y="2300948"/>
                  </a:lnTo>
                  <a:lnTo>
                    <a:pt x="685114" y="2321572"/>
                  </a:lnTo>
                  <a:lnTo>
                    <a:pt x="726109" y="2340737"/>
                  </a:lnTo>
                  <a:lnTo>
                    <a:pt x="767905" y="2358415"/>
                  </a:lnTo>
                  <a:lnTo>
                    <a:pt x="810488" y="2374569"/>
                  </a:lnTo>
                  <a:lnTo>
                    <a:pt x="853808" y="2389174"/>
                  </a:lnTo>
                  <a:lnTo>
                    <a:pt x="897826" y="2402179"/>
                  </a:lnTo>
                  <a:lnTo>
                    <a:pt x="942517" y="2413571"/>
                  </a:lnTo>
                  <a:lnTo>
                    <a:pt x="987856" y="2423299"/>
                  </a:lnTo>
                  <a:lnTo>
                    <a:pt x="1033805" y="2431338"/>
                  </a:lnTo>
                  <a:lnTo>
                    <a:pt x="1080312" y="2437638"/>
                  </a:lnTo>
                  <a:lnTo>
                    <a:pt x="1127353" y="2442184"/>
                  </a:lnTo>
                  <a:lnTo>
                    <a:pt x="1174915" y="2444940"/>
                  </a:lnTo>
                  <a:lnTo>
                    <a:pt x="1222933" y="2445867"/>
                  </a:lnTo>
                  <a:lnTo>
                    <a:pt x="1270952" y="2444940"/>
                  </a:lnTo>
                  <a:lnTo>
                    <a:pt x="1318501" y="2442184"/>
                  </a:lnTo>
                  <a:lnTo>
                    <a:pt x="1365554" y="2437638"/>
                  </a:lnTo>
                  <a:lnTo>
                    <a:pt x="1412062" y="2431338"/>
                  </a:lnTo>
                  <a:lnTo>
                    <a:pt x="1457998" y="2423299"/>
                  </a:lnTo>
                  <a:lnTo>
                    <a:pt x="1503337" y="2413571"/>
                  </a:lnTo>
                  <a:lnTo>
                    <a:pt x="1548041" y="2402179"/>
                  </a:lnTo>
                  <a:lnTo>
                    <a:pt x="1592059" y="2389174"/>
                  </a:lnTo>
                  <a:lnTo>
                    <a:pt x="1635379" y="2374569"/>
                  </a:lnTo>
                  <a:lnTo>
                    <a:pt x="1677949" y="2358415"/>
                  </a:lnTo>
                  <a:lnTo>
                    <a:pt x="1719757" y="2340737"/>
                  </a:lnTo>
                  <a:lnTo>
                    <a:pt x="1760740" y="2321572"/>
                  </a:lnTo>
                  <a:lnTo>
                    <a:pt x="1800898" y="2300948"/>
                  </a:lnTo>
                  <a:lnTo>
                    <a:pt x="1840166" y="2278900"/>
                  </a:lnTo>
                  <a:lnTo>
                    <a:pt x="1878533" y="2255469"/>
                  </a:lnTo>
                  <a:lnTo>
                    <a:pt x="1915947" y="2230691"/>
                  </a:lnTo>
                  <a:lnTo>
                    <a:pt x="1952383" y="2204593"/>
                  </a:lnTo>
                  <a:lnTo>
                    <a:pt x="1987816" y="2177211"/>
                  </a:lnTo>
                  <a:lnTo>
                    <a:pt x="2022195" y="2148573"/>
                  </a:lnTo>
                  <a:lnTo>
                    <a:pt x="2055495" y="2118715"/>
                  </a:lnTo>
                  <a:lnTo>
                    <a:pt x="2087676" y="2087676"/>
                  </a:lnTo>
                  <a:lnTo>
                    <a:pt x="2118715" y="2055495"/>
                  </a:lnTo>
                  <a:lnTo>
                    <a:pt x="2148560" y="2022195"/>
                  </a:lnTo>
                  <a:lnTo>
                    <a:pt x="2177199" y="1987816"/>
                  </a:lnTo>
                  <a:lnTo>
                    <a:pt x="2204580" y="1952396"/>
                  </a:lnTo>
                  <a:lnTo>
                    <a:pt x="2230691" y="1915960"/>
                  </a:lnTo>
                  <a:lnTo>
                    <a:pt x="2255469" y="1878533"/>
                  </a:lnTo>
                  <a:lnTo>
                    <a:pt x="2278900" y="1840179"/>
                  </a:lnTo>
                  <a:lnTo>
                    <a:pt x="2300948" y="1800898"/>
                  </a:lnTo>
                  <a:lnTo>
                    <a:pt x="2321560" y="1760753"/>
                  </a:lnTo>
                  <a:lnTo>
                    <a:pt x="2340737" y="1719757"/>
                  </a:lnTo>
                  <a:lnTo>
                    <a:pt x="2358415" y="1677962"/>
                  </a:lnTo>
                  <a:lnTo>
                    <a:pt x="2374569" y="1635379"/>
                  </a:lnTo>
                  <a:lnTo>
                    <a:pt x="2389174" y="1592059"/>
                  </a:lnTo>
                  <a:lnTo>
                    <a:pt x="2402179" y="1548041"/>
                  </a:lnTo>
                  <a:lnTo>
                    <a:pt x="2413571" y="1503349"/>
                  </a:lnTo>
                  <a:lnTo>
                    <a:pt x="2423299" y="1458010"/>
                  </a:lnTo>
                  <a:lnTo>
                    <a:pt x="2431326" y="1412062"/>
                  </a:lnTo>
                  <a:lnTo>
                    <a:pt x="2437638" y="1365554"/>
                  </a:lnTo>
                  <a:lnTo>
                    <a:pt x="2442184" y="1318514"/>
                  </a:lnTo>
                  <a:lnTo>
                    <a:pt x="2444940" y="1270952"/>
                  </a:lnTo>
                  <a:lnTo>
                    <a:pt x="2445867" y="1222933"/>
                  </a:lnTo>
                  <a:close/>
                </a:path>
                <a:path w="7117080" h="6980555">
                  <a:moveTo>
                    <a:pt x="7116953" y="5569204"/>
                  </a:moveTo>
                  <a:lnTo>
                    <a:pt x="7116026" y="5521185"/>
                  </a:lnTo>
                  <a:lnTo>
                    <a:pt x="7113270" y="5473636"/>
                  </a:lnTo>
                  <a:lnTo>
                    <a:pt x="7108723" y="5426583"/>
                  </a:lnTo>
                  <a:lnTo>
                    <a:pt x="7102411" y="5380075"/>
                  </a:lnTo>
                  <a:lnTo>
                    <a:pt x="7094372" y="5334139"/>
                  </a:lnTo>
                  <a:lnTo>
                    <a:pt x="7084644" y="5288800"/>
                  </a:lnTo>
                  <a:lnTo>
                    <a:pt x="7073265" y="5244096"/>
                  </a:lnTo>
                  <a:lnTo>
                    <a:pt x="7060247" y="5200078"/>
                  </a:lnTo>
                  <a:lnTo>
                    <a:pt x="7045655" y="5156759"/>
                  </a:lnTo>
                  <a:lnTo>
                    <a:pt x="7029488" y="5114188"/>
                  </a:lnTo>
                  <a:lnTo>
                    <a:pt x="7011810" y="5072380"/>
                  </a:lnTo>
                  <a:lnTo>
                    <a:pt x="6992645" y="5031397"/>
                  </a:lnTo>
                  <a:lnTo>
                    <a:pt x="6972020" y="4991239"/>
                  </a:lnTo>
                  <a:lnTo>
                    <a:pt x="6949986" y="4951971"/>
                  </a:lnTo>
                  <a:lnTo>
                    <a:pt x="6926554" y="4913604"/>
                  </a:lnTo>
                  <a:lnTo>
                    <a:pt x="6901764" y="4876190"/>
                  </a:lnTo>
                  <a:lnTo>
                    <a:pt x="6875666" y="4839754"/>
                  </a:lnTo>
                  <a:lnTo>
                    <a:pt x="6848284" y="4804321"/>
                  </a:lnTo>
                  <a:lnTo>
                    <a:pt x="6819646" y="4769942"/>
                  </a:lnTo>
                  <a:lnTo>
                    <a:pt x="6789788" y="4736643"/>
                  </a:lnTo>
                  <a:lnTo>
                    <a:pt x="6758762" y="4704461"/>
                  </a:lnTo>
                  <a:lnTo>
                    <a:pt x="6726580" y="4673422"/>
                  </a:lnTo>
                  <a:lnTo>
                    <a:pt x="6693281" y="4643577"/>
                  </a:lnTo>
                  <a:lnTo>
                    <a:pt x="6658902" y="4614938"/>
                  </a:lnTo>
                  <a:lnTo>
                    <a:pt x="6623469" y="4587557"/>
                  </a:lnTo>
                  <a:lnTo>
                    <a:pt x="6587033" y="4561446"/>
                  </a:lnTo>
                  <a:lnTo>
                    <a:pt x="6549618" y="4536668"/>
                  </a:lnTo>
                  <a:lnTo>
                    <a:pt x="6511252" y="4513237"/>
                  </a:lnTo>
                  <a:lnTo>
                    <a:pt x="6471983" y="4491190"/>
                  </a:lnTo>
                  <a:lnTo>
                    <a:pt x="6431826" y="4470578"/>
                  </a:lnTo>
                  <a:lnTo>
                    <a:pt x="6390830" y="4451401"/>
                  </a:lnTo>
                  <a:lnTo>
                    <a:pt x="6349035" y="4433722"/>
                  </a:lnTo>
                  <a:lnTo>
                    <a:pt x="6306464" y="4417568"/>
                  </a:lnTo>
                  <a:lnTo>
                    <a:pt x="6263144" y="4402963"/>
                  </a:lnTo>
                  <a:lnTo>
                    <a:pt x="6219114" y="4389958"/>
                  </a:lnTo>
                  <a:lnTo>
                    <a:pt x="6174422" y="4378566"/>
                  </a:lnTo>
                  <a:lnTo>
                    <a:pt x="6129083" y="4368838"/>
                  </a:lnTo>
                  <a:lnTo>
                    <a:pt x="6083147" y="4360811"/>
                  </a:lnTo>
                  <a:lnTo>
                    <a:pt x="6036640" y="4354500"/>
                  </a:lnTo>
                  <a:lnTo>
                    <a:pt x="5989586" y="4349953"/>
                  </a:lnTo>
                  <a:lnTo>
                    <a:pt x="5942038" y="4347197"/>
                  </a:lnTo>
                  <a:lnTo>
                    <a:pt x="5894019" y="4346270"/>
                  </a:lnTo>
                  <a:lnTo>
                    <a:pt x="5845988" y="4347197"/>
                  </a:lnTo>
                  <a:lnTo>
                    <a:pt x="5798439" y="4349953"/>
                  </a:lnTo>
                  <a:lnTo>
                    <a:pt x="5751398" y="4354500"/>
                  </a:lnTo>
                  <a:lnTo>
                    <a:pt x="5704878" y="4360811"/>
                  </a:lnTo>
                  <a:lnTo>
                    <a:pt x="5658942" y="4368838"/>
                  </a:lnTo>
                  <a:lnTo>
                    <a:pt x="5613603" y="4378566"/>
                  </a:lnTo>
                  <a:lnTo>
                    <a:pt x="5568912" y="4389958"/>
                  </a:lnTo>
                  <a:lnTo>
                    <a:pt x="5524881" y="4402963"/>
                  </a:lnTo>
                  <a:lnTo>
                    <a:pt x="5481574" y="4417568"/>
                  </a:lnTo>
                  <a:lnTo>
                    <a:pt x="5438991" y="4433722"/>
                  </a:lnTo>
                  <a:lnTo>
                    <a:pt x="5397195" y="4451401"/>
                  </a:lnTo>
                  <a:lnTo>
                    <a:pt x="5356199" y="4470578"/>
                  </a:lnTo>
                  <a:lnTo>
                    <a:pt x="5316055" y="4491190"/>
                  </a:lnTo>
                  <a:lnTo>
                    <a:pt x="5276774" y="4513237"/>
                  </a:lnTo>
                  <a:lnTo>
                    <a:pt x="5238420" y="4536668"/>
                  </a:lnTo>
                  <a:lnTo>
                    <a:pt x="5200993" y="4561446"/>
                  </a:lnTo>
                  <a:lnTo>
                    <a:pt x="5164556" y="4587557"/>
                  </a:lnTo>
                  <a:lnTo>
                    <a:pt x="5129136" y="4614938"/>
                  </a:lnTo>
                  <a:lnTo>
                    <a:pt x="5094757" y="4643577"/>
                  </a:lnTo>
                  <a:lnTo>
                    <a:pt x="5061458" y="4673422"/>
                  </a:lnTo>
                  <a:lnTo>
                    <a:pt x="5029263" y="4704461"/>
                  </a:lnTo>
                  <a:lnTo>
                    <a:pt x="4998237" y="4736643"/>
                  </a:lnTo>
                  <a:lnTo>
                    <a:pt x="4968379" y="4769942"/>
                  </a:lnTo>
                  <a:lnTo>
                    <a:pt x="4939741" y="4804321"/>
                  </a:lnTo>
                  <a:lnTo>
                    <a:pt x="4912360" y="4839754"/>
                  </a:lnTo>
                  <a:lnTo>
                    <a:pt x="4886261" y="4876190"/>
                  </a:lnTo>
                  <a:lnTo>
                    <a:pt x="4861471" y="4913604"/>
                  </a:lnTo>
                  <a:lnTo>
                    <a:pt x="4838052" y="4951971"/>
                  </a:lnTo>
                  <a:lnTo>
                    <a:pt x="4816005" y="4991239"/>
                  </a:lnTo>
                  <a:lnTo>
                    <a:pt x="4795380" y="5031397"/>
                  </a:lnTo>
                  <a:lnTo>
                    <a:pt x="4776216" y="5072380"/>
                  </a:lnTo>
                  <a:lnTo>
                    <a:pt x="4758537" y="5114188"/>
                  </a:lnTo>
                  <a:lnTo>
                    <a:pt x="4742370" y="5156759"/>
                  </a:lnTo>
                  <a:lnTo>
                    <a:pt x="4727778" y="5200078"/>
                  </a:lnTo>
                  <a:lnTo>
                    <a:pt x="4714760" y="5244096"/>
                  </a:lnTo>
                  <a:lnTo>
                    <a:pt x="4703381" y="5288800"/>
                  </a:lnTo>
                  <a:lnTo>
                    <a:pt x="4693653" y="5334139"/>
                  </a:lnTo>
                  <a:lnTo>
                    <a:pt x="4685614" y="5380075"/>
                  </a:lnTo>
                  <a:lnTo>
                    <a:pt x="4679302" y="5426583"/>
                  </a:lnTo>
                  <a:lnTo>
                    <a:pt x="4674755" y="5473636"/>
                  </a:lnTo>
                  <a:lnTo>
                    <a:pt x="4672012" y="5521185"/>
                  </a:lnTo>
                  <a:lnTo>
                    <a:pt x="4671085" y="5569204"/>
                  </a:lnTo>
                  <a:lnTo>
                    <a:pt x="4672012" y="5617222"/>
                  </a:lnTo>
                  <a:lnTo>
                    <a:pt x="4674755" y="5664771"/>
                  </a:lnTo>
                  <a:lnTo>
                    <a:pt x="4679302" y="5711825"/>
                  </a:lnTo>
                  <a:lnTo>
                    <a:pt x="4685614" y="5758332"/>
                  </a:lnTo>
                  <a:lnTo>
                    <a:pt x="4693653" y="5804281"/>
                  </a:lnTo>
                  <a:lnTo>
                    <a:pt x="4703381" y="5849607"/>
                  </a:lnTo>
                  <a:lnTo>
                    <a:pt x="4714760" y="5894311"/>
                  </a:lnTo>
                  <a:lnTo>
                    <a:pt x="4727778" y="5938329"/>
                  </a:lnTo>
                  <a:lnTo>
                    <a:pt x="4742370" y="5981649"/>
                  </a:lnTo>
                  <a:lnTo>
                    <a:pt x="4758537" y="6024232"/>
                  </a:lnTo>
                  <a:lnTo>
                    <a:pt x="4776216" y="6066028"/>
                  </a:lnTo>
                  <a:lnTo>
                    <a:pt x="4795380" y="6107023"/>
                  </a:lnTo>
                  <a:lnTo>
                    <a:pt x="4816005" y="6147168"/>
                  </a:lnTo>
                  <a:lnTo>
                    <a:pt x="4838052" y="6186449"/>
                  </a:lnTo>
                  <a:lnTo>
                    <a:pt x="4861471" y="6224803"/>
                  </a:lnTo>
                  <a:lnTo>
                    <a:pt x="4886261" y="6262217"/>
                  </a:lnTo>
                  <a:lnTo>
                    <a:pt x="4912360" y="6298666"/>
                  </a:lnTo>
                  <a:lnTo>
                    <a:pt x="4939741" y="6334087"/>
                  </a:lnTo>
                  <a:lnTo>
                    <a:pt x="4968379" y="6368466"/>
                  </a:lnTo>
                  <a:lnTo>
                    <a:pt x="4998237" y="6401765"/>
                  </a:lnTo>
                  <a:lnTo>
                    <a:pt x="5029263" y="6433947"/>
                  </a:lnTo>
                  <a:lnTo>
                    <a:pt x="5061458" y="6464986"/>
                  </a:lnTo>
                  <a:lnTo>
                    <a:pt x="5094757" y="6494843"/>
                  </a:lnTo>
                  <a:lnTo>
                    <a:pt x="5129136" y="6523469"/>
                  </a:lnTo>
                  <a:lnTo>
                    <a:pt x="5164556" y="6550863"/>
                  </a:lnTo>
                  <a:lnTo>
                    <a:pt x="5200993" y="6576962"/>
                  </a:lnTo>
                  <a:lnTo>
                    <a:pt x="5238420" y="6601739"/>
                  </a:lnTo>
                  <a:lnTo>
                    <a:pt x="5276774" y="6625171"/>
                  </a:lnTo>
                  <a:lnTo>
                    <a:pt x="5316055" y="6647218"/>
                  </a:lnTo>
                  <a:lnTo>
                    <a:pt x="5356199" y="6667843"/>
                  </a:lnTo>
                  <a:lnTo>
                    <a:pt x="5397195" y="6687007"/>
                  </a:lnTo>
                  <a:lnTo>
                    <a:pt x="5438991" y="6704685"/>
                  </a:lnTo>
                  <a:lnTo>
                    <a:pt x="5481574" y="6720840"/>
                  </a:lnTo>
                  <a:lnTo>
                    <a:pt x="5524881" y="6735445"/>
                  </a:lnTo>
                  <a:lnTo>
                    <a:pt x="5568912" y="6748450"/>
                  </a:lnTo>
                  <a:lnTo>
                    <a:pt x="5613603" y="6759842"/>
                  </a:lnTo>
                  <a:lnTo>
                    <a:pt x="5658942" y="6769570"/>
                  </a:lnTo>
                  <a:lnTo>
                    <a:pt x="5704878" y="6777596"/>
                  </a:lnTo>
                  <a:lnTo>
                    <a:pt x="5751398" y="6783908"/>
                  </a:lnTo>
                  <a:lnTo>
                    <a:pt x="5798439" y="6788455"/>
                  </a:lnTo>
                  <a:lnTo>
                    <a:pt x="5845988" y="6791211"/>
                  </a:lnTo>
                  <a:lnTo>
                    <a:pt x="5894019" y="6792138"/>
                  </a:lnTo>
                  <a:lnTo>
                    <a:pt x="5942038" y="6791211"/>
                  </a:lnTo>
                  <a:lnTo>
                    <a:pt x="5989586" y="6788455"/>
                  </a:lnTo>
                  <a:lnTo>
                    <a:pt x="6036640" y="6783908"/>
                  </a:lnTo>
                  <a:lnTo>
                    <a:pt x="6083147" y="6777596"/>
                  </a:lnTo>
                  <a:lnTo>
                    <a:pt x="6129083" y="6769570"/>
                  </a:lnTo>
                  <a:lnTo>
                    <a:pt x="6174422" y="6759842"/>
                  </a:lnTo>
                  <a:lnTo>
                    <a:pt x="6219114" y="6748450"/>
                  </a:lnTo>
                  <a:lnTo>
                    <a:pt x="6263144" y="6735445"/>
                  </a:lnTo>
                  <a:lnTo>
                    <a:pt x="6306464" y="6720840"/>
                  </a:lnTo>
                  <a:lnTo>
                    <a:pt x="6349035" y="6704685"/>
                  </a:lnTo>
                  <a:lnTo>
                    <a:pt x="6390830" y="6687007"/>
                  </a:lnTo>
                  <a:lnTo>
                    <a:pt x="6431826" y="6667843"/>
                  </a:lnTo>
                  <a:lnTo>
                    <a:pt x="6471983" y="6647218"/>
                  </a:lnTo>
                  <a:lnTo>
                    <a:pt x="6511252" y="6625171"/>
                  </a:lnTo>
                  <a:lnTo>
                    <a:pt x="6549618" y="6601739"/>
                  </a:lnTo>
                  <a:lnTo>
                    <a:pt x="6587033" y="6576962"/>
                  </a:lnTo>
                  <a:lnTo>
                    <a:pt x="6623469" y="6550863"/>
                  </a:lnTo>
                  <a:lnTo>
                    <a:pt x="6658902" y="6523469"/>
                  </a:lnTo>
                  <a:lnTo>
                    <a:pt x="6693281" y="6494843"/>
                  </a:lnTo>
                  <a:lnTo>
                    <a:pt x="6726580" y="6464986"/>
                  </a:lnTo>
                  <a:lnTo>
                    <a:pt x="6758762" y="6433947"/>
                  </a:lnTo>
                  <a:lnTo>
                    <a:pt x="6789788" y="6401765"/>
                  </a:lnTo>
                  <a:lnTo>
                    <a:pt x="6819646" y="6368466"/>
                  </a:lnTo>
                  <a:lnTo>
                    <a:pt x="6848284" y="6334087"/>
                  </a:lnTo>
                  <a:lnTo>
                    <a:pt x="6875666" y="6298666"/>
                  </a:lnTo>
                  <a:lnTo>
                    <a:pt x="6901764" y="6262217"/>
                  </a:lnTo>
                  <a:lnTo>
                    <a:pt x="6926554" y="6224803"/>
                  </a:lnTo>
                  <a:lnTo>
                    <a:pt x="6949986" y="6186449"/>
                  </a:lnTo>
                  <a:lnTo>
                    <a:pt x="6972020" y="6147168"/>
                  </a:lnTo>
                  <a:lnTo>
                    <a:pt x="6992645" y="6107023"/>
                  </a:lnTo>
                  <a:lnTo>
                    <a:pt x="7011810" y="6066028"/>
                  </a:lnTo>
                  <a:lnTo>
                    <a:pt x="7029488" y="6024232"/>
                  </a:lnTo>
                  <a:lnTo>
                    <a:pt x="7045655" y="5981649"/>
                  </a:lnTo>
                  <a:lnTo>
                    <a:pt x="7060247" y="5938329"/>
                  </a:lnTo>
                  <a:lnTo>
                    <a:pt x="7073265" y="5894311"/>
                  </a:lnTo>
                  <a:lnTo>
                    <a:pt x="7084644" y="5849607"/>
                  </a:lnTo>
                  <a:lnTo>
                    <a:pt x="7094372" y="5804281"/>
                  </a:lnTo>
                  <a:lnTo>
                    <a:pt x="7102411" y="5758332"/>
                  </a:lnTo>
                  <a:lnTo>
                    <a:pt x="7108723" y="5711825"/>
                  </a:lnTo>
                  <a:lnTo>
                    <a:pt x="7113270" y="5664771"/>
                  </a:lnTo>
                  <a:lnTo>
                    <a:pt x="7116026" y="5617222"/>
                  </a:lnTo>
                  <a:lnTo>
                    <a:pt x="7116953" y="5569204"/>
                  </a:lnTo>
                  <a:close/>
                </a:path>
              </a:pathLst>
            </a:custGeom>
            <a:solidFill>
              <a:srgbClr val="F1F5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4893" y="7690954"/>
              <a:ext cx="1596390" cy="1596390"/>
            </a:xfrm>
            <a:custGeom>
              <a:avLst/>
              <a:gdLst/>
              <a:ahLst/>
              <a:cxnLst/>
              <a:rect l="l" t="t" r="r" b="b"/>
              <a:pathLst>
                <a:path w="1596390" h="1596390">
                  <a:moveTo>
                    <a:pt x="1393151" y="670166"/>
                  </a:moveTo>
                  <a:lnTo>
                    <a:pt x="1391069" y="659942"/>
                  </a:lnTo>
                  <a:lnTo>
                    <a:pt x="1385443" y="651662"/>
                  </a:lnTo>
                  <a:lnTo>
                    <a:pt x="1377149" y="646112"/>
                  </a:lnTo>
                  <a:lnTo>
                    <a:pt x="1367078" y="644093"/>
                  </a:lnTo>
                  <a:lnTo>
                    <a:pt x="1340993" y="644093"/>
                  </a:lnTo>
                  <a:lnTo>
                    <a:pt x="1340993" y="696582"/>
                  </a:lnTo>
                  <a:lnTo>
                    <a:pt x="1340993" y="900099"/>
                  </a:lnTo>
                  <a:lnTo>
                    <a:pt x="254990" y="900099"/>
                  </a:lnTo>
                  <a:lnTo>
                    <a:pt x="254990" y="696582"/>
                  </a:lnTo>
                  <a:lnTo>
                    <a:pt x="1340993" y="696582"/>
                  </a:lnTo>
                  <a:lnTo>
                    <a:pt x="1340993" y="644093"/>
                  </a:lnTo>
                  <a:lnTo>
                    <a:pt x="229260" y="644093"/>
                  </a:lnTo>
                  <a:lnTo>
                    <a:pt x="219278" y="646112"/>
                  </a:lnTo>
                  <a:lnTo>
                    <a:pt x="219113" y="646112"/>
                  </a:lnTo>
                  <a:lnTo>
                    <a:pt x="210947" y="651662"/>
                  </a:lnTo>
                  <a:lnTo>
                    <a:pt x="205206" y="660095"/>
                  </a:lnTo>
                  <a:lnTo>
                    <a:pt x="203174" y="670166"/>
                  </a:lnTo>
                  <a:lnTo>
                    <a:pt x="203174" y="925830"/>
                  </a:lnTo>
                  <a:lnTo>
                    <a:pt x="205257" y="936053"/>
                  </a:lnTo>
                  <a:lnTo>
                    <a:pt x="210883" y="944333"/>
                  </a:lnTo>
                  <a:lnTo>
                    <a:pt x="219176" y="949883"/>
                  </a:lnTo>
                  <a:lnTo>
                    <a:pt x="229260" y="951915"/>
                  </a:lnTo>
                  <a:lnTo>
                    <a:pt x="1367078" y="951915"/>
                  </a:lnTo>
                  <a:lnTo>
                    <a:pt x="1377289" y="949883"/>
                  </a:lnTo>
                  <a:lnTo>
                    <a:pt x="1385570" y="944333"/>
                  </a:lnTo>
                  <a:lnTo>
                    <a:pt x="1391119" y="936053"/>
                  </a:lnTo>
                  <a:lnTo>
                    <a:pt x="1393151" y="925830"/>
                  </a:lnTo>
                  <a:lnTo>
                    <a:pt x="1393151" y="900099"/>
                  </a:lnTo>
                  <a:lnTo>
                    <a:pt x="1393151" y="696582"/>
                  </a:lnTo>
                  <a:lnTo>
                    <a:pt x="1393151" y="670166"/>
                  </a:lnTo>
                  <a:close/>
                </a:path>
                <a:path w="1596390" h="1596390">
                  <a:moveTo>
                    <a:pt x="1596326" y="798169"/>
                  </a:moveTo>
                  <a:lnTo>
                    <a:pt x="1594866" y="749185"/>
                  </a:lnTo>
                  <a:lnTo>
                    <a:pt x="1590497" y="700747"/>
                  </a:lnTo>
                  <a:lnTo>
                    <a:pt x="1583258" y="652983"/>
                  </a:lnTo>
                  <a:lnTo>
                    <a:pt x="1573212" y="605967"/>
                  </a:lnTo>
                  <a:lnTo>
                    <a:pt x="1560372" y="559816"/>
                  </a:lnTo>
                  <a:lnTo>
                    <a:pt x="1544802" y="514629"/>
                  </a:lnTo>
                  <a:lnTo>
                    <a:pt x="1544180" y="513130"/>
                  </a:lnTo>
                  <a:lnTo>
                    <a:pt x="1544180" y="798169"/>
                  </a:lnTo>
                  <a:lnTo>
                    <a:pt x="1542707" y="845286"/>
                  </a:lnTo>
                  <a:lnTo>
                    <a:pt x="1538363" y="891641"/>
                  </a:lnTo>
                  <a:lnTo>
                    <a:pt x="1531213" y="937120"/>
                  </a:lnTo>
                  <a:lnTo>
                    <a:pt x="1521358" y="981671"/>
                  </a:lnTo>
                  <a:lnTo>
                    <a:pt x="1508887" y="1025182"/>
                  </a:lnTo>
                  <a:lnTo>
                    <a:pt x="1493888" y="1067562"/>
                  </a:lnTo>
                  <a:lnTo>
                    <a:pt x="1476451" y="1108748"/>
                  </a:lnTo>
                  <a:lnTo>
                    <a:pt x="1456664" y="1148626"/>
                  </a:lnTo>
                  <a:lnTo>
                    <a:pt x="1434604" y="1187119"/>
                  </a:lnTo>
                  <a:lnTo>
                    <a:pt x="1410360" y="1224140"/>
                  </a:lnTo>
                  <a:lnTo>
                    <a:pt x="1384033" y="1259586"/>
                  </a:lnTo>
                  <a:lnTo>
                    <a:pt x="1355712" y="1293393"/>
                  </a:lnTo>
                  <a:lnTo>
                    <a:pt x="1325460" y="1325473"/>
                  </a:lnTo>
                  <a:lnTo>
                    <a:pt x="1293393" y="1355712"/>
                  </a:lnTo>
                  <a:lnTo>
                    <a:pt x="1259586" y="1384046"/>
                  </a:lnTo>
                  <a:lnTo>
                    <a:pt x="1224127" y="1410373"/>
                  </a:lnTo>
                  <a:lnTo>
                    <a:pt x="1187107" y="1434604"/>
                  </a:lnTo>
                  <a:lnTo>
                    <a:pt x="1148613" y="1456664"/>
                  </a:lnTo>
                  <a:lnTo>
                    <a:pt x="1108735" y="1476463"/>
                  </a:lnTo>
                  <a:lnTo>
                    <a:pt x="1067562" y="1493901"/>
                  </a:lnTo>
                  <a:lnTo>
                    <a:pt x="1025169" y="1508899"/>
                  </a:lnTo>
                  <a:lnTo>
                    <a:pt x="981659" y="1521371"/>
                  </a:lnTo>
                  <a:lnTo>
                    <a:pt x="937120" y="1531213"/>
                  </a:lnTo>
                  <a:lnTo>
                    <a:pt x="891628" y="1538363"/>
                  </a:lnTo>
                  <a:lnTo>
                    <a:pt x="845286" y="1542719"/>
                  </a:lnTo>
                  <a:lnTo>
                    <a:pt x="798169" y="1544180"/>
                  </a:lnTo>
                  <a:lnTo>
                    <a:pt x="751039" y="1542719"/>
                  </a:lnTo>
                  <a:lnTo>
                    <a:pt x="704697" y="1538363"/>
                  </a:lnTo>
                  <a:lnTo>
                    <a:pt x="659206" y="1531213"/>
                  </a:lnTo>
                  <a:lnTo>
                    <a:pt x="614667" y="1521371"/>
                  </a:lnTo>
                  <a:lnTo>
                    <a:pt x="571157" y="1508899"/>
                  </a:lnTo>
                  <a:lnTo>
                    <a:pt x="528764" y="1493901"/>
                  </a:lnTo>
                  <a:lnTo>
                    <a:pt x="487591" y="1476463"/>
                  </a:lnTo>
                  <a:lnTo>
                    <a:pt x="447713" y="1456664"/>
                  </a:lnTo>
                  <a:lnTo>
                    <a:pt x="409219" y="1434604"/>
                  </a:lnTo>
                  <a:lnTo>
                    <a:pt x="372198" y="1410373"/>
                  </a:lnTo>
                  <a:lnTo>
                    <a:pt x="336740" y="1384046"/>
                  </a:lnTo>
                  <a:lnTo>
                    <a:pt x="302933" y="1355712"/>
                  </a:lnTo>
                  <a:lnTo>
                    <a:pt x="270865" y="1325473"/>
                  </a:lnTo>
                  <a:lnTo>
                    <a:pt x="240626" y="1293393"/>
                  </a:lnTo>
                  <a:lnTo>
                    <a:pt x="212293" y="1259586"/>
                  </a:lnTo>
                  <a:lnTo>
                    <a:pt x="185966" y="1224140"/>
                  </a:lnTo>
                  <a:lnTo>
                    <a:pt x="161734" y="1187119"/>
                  </a:lnTo>
                  <a:lnTo>
                    <a:pt x="139674" y="1148626"/>
                  </a:lnTo>
                  <a:lnTo>
                    <a:pt x="119875" y="1108748"/>
                  </a:lnTo>
                  <a:lnTo>
                    <a:pt x="102438" y="1067562"/>
                  </a:lnTo>
                  <a:lnTo>
                    <a:pt x="87439" y="1025182"/>
                  </a:lnTo>
                  <a:lnTo>
                    <a:pt x="74968" y="981671"/>
                  </a:lnTo>
                  <a:lnTo>
                    <a:pt x="65112" y="937120"/>
                  </a:lnTo>
                  <a:lnTo>
                    <a:pt x="57975" y="891641"/>
                  </a:lnTo>
                  <a:lnTo>
                    <a:pt x="53619" y="845286"/>
                  </a:lnTo>
                  <a:lnTo>
                    <a:pt x="52146" y="798169"/>
                  </a:lnTo>
                  <a:lnTo>
                    <a:pt x="53619" y="751052"/>
                  </a:lnTo>
                  <a:lnTo>
                    <a:pt x="57975" y="704697"/>
                  </a:lnTo>
                  <a:lnTo>
                    <a:pt x="65112" y="659218"/>
                  </a:lnTo>
                  <a:lnTo>
                    <a:pt x="74968" y="614667"/>
                  </a:lnTo>
                  <a:lnTo>
                    <a:pt x="87439" y="571157"/>
                  </a:lnTo>
                  <a:lnTo>
                    <a:pt x="102438" y="528777"/>
                  </a:lnTo>
                  <a:lnTo>
                    <a:pt x="119875" y="487591"/>
                  </a:lnTo>
                  <a:lnTo>
                    <a:pt x="139674" y="447713"/>
                  </a:lnTo>
                  <a:lnTo>
                    <a:pt x="161734" y="409219"/>
                  </a:lnTo>
                  <a:lnTo>
                    <a:pt x="185966" y="372198"/>
                  </a:lnTo>
                  <a:lnTo>
                    <a:pt x="212293" y="336740"/>
                  </a:lnTo>
                  <a:lnTo>
                    <a:pt x="240626" y="302945"/>
                  </a:lnTo>
                  <a:lnTo>
                    <a:pt x="270865" y="270865"/>
                  </a:lnTo>
                  <a:lnTo>
                    <a:pt x="302933" y="240626"/>
                  </a:lnTo>
                  <a:lnTo>
                    <a:pt x="336740" y="212293"/>
                  </a:lnTo>
                  <a:lnTo>
                    <a:pt x="372198" y="185966"/>
                  </a:lnTo>
                  <a:lnTo>
                    <a:pt x="409219" y="161734"/>
                  </a:lnTo>
                  <a:lnTo>
                    <a:pt x="447713" y="139674"/>
                  </a:lnTo>
                  <a:lnTo>
                    <a:pt x="487591" y="119875"/>
                  </a:lnTo>
                  <a:lnTo>
                    <a:pt x="528764" y="102438"/>
                  </a:lnTo>
                  <a:lnTo>
                    <a:pt x="571157" y="87439"/>
                  </a:lnTo>
                  <a:lnTo>
                    <a:pt x="614667" y="74968"/>
                  </a:lnTo>
                  <a:lnTo>
                    <a:pt x="659206" y="65125"/>
                  </a:lnTo>
                  <a:lnTo>
                    <a:pt x="704697" y="57975"/>
                  </a:lnTo>
                  <a:lnTo>
                    <a:pt x="751039" y="53619"/>
                  </a:lnTo>
                  <a:lnTo>
                    <a:pt x="798169" y="52158"/>
                  </a:lnTo>
                  <a:lnTo>
                    <a:pt x="845286" y="53619"/>
                  </a:lnTo>
                  <a:lnTo>
                    <a:pt x="891628" y="57975"/>
                  </a:lnTo>
                  <a:lnTo>
                    <a:pt x="937120" y="65125"/>
                  </a:lnTo>
                  <a:lnTo>
                    <a:pt x="981659" y="74968"/>
                  </a:lnTo>
                  <a:lnTo>
                    <a:pt x="1025169" y="87439"/>
                  </a:lnTo>
                  <a:lnTo>
                    <a:pt x="1067562" y="102438"/>
                  </a:lnTo>
                  <a:lnTo>
                    <a:pt x="1108735" y="119875"/>
                  </a:lnTo>
                  <a:lnTo>
                    <a:pt x="1148613" y="139674"/>
                  </a:lnTo>
                  <a:lnTo>
                    <a:pt x="1187107" y="161734"/>
                  </a:lnTo>
                  <a:lnTo>
                    <a:pt x="1224127" y="185966"/>
                  </a:lnTo>
                  <a:lnTo>
                    <a:pt x="1259586" y="212293"/>
                  </a:lnTo>
                  <a:lnTo>
                    <a:pt x="1293393" y="240626"/>
                  </a:lnTo>
                  <a:lnTo>
                    <a:pt x="1325460" y="270865"/>
                  </a:lnTo>
                  <a:lnTo>
                    <a:pt x="1355712" y="302945"/>
                  </a:lnTo>
                  <a:lnTo>
                    <a:pt x="1384033" y="336740"/>
                  </a:lnTo>
                  <a:lnTo>
                    <a:pt x="1410360" y="372198"/>
                  </a:lnTo>
                  <a:lnTo>
                    <a:pt x="1434604" y="409219"/>
                  </a:lnTo>
                  <a:lnTo>
                    <a:pt x="1456664" y="447713"/>
                  </a:lnTo>
                  <a:lnTo>
                    <a:pt x="1476451" y="487591"/>
                  </a:lnTo>
                  <a:lnTo>
                    <a:pt x="1493888" y="528777"/>
                  </a:lnTo>
                  <a:lnTo>
                    <a:pt x="1508887" y="571157"/>
                  </a:lnTo>
                  <a:lnTo>
                    <a:pt x="1521358" y="614667"/>
                  </a:lnTo>
                  <a:lnTo>
                    <a:pt x="1531213" y="659218"/>
                  </a:lnTo>
                  <a:lnTo>
                    <a:pt x="1538363" y="704697"/>
                  </a:lnTo>
                  <a:lnTo>
                    <a:pt x="1542707" y="751052"/>
                  </a:lnTo>
                  <a:lnTo>
                    <a:pt x="1544180" y="798169"/>
                  </a:lnTo>
                  <a:lnTo>
                    <a:pt x="1544180" y="513130"/>
                  </a:lnTo>
                  <a:lnTo>
                    <a:pt x="1526540" y="470496"/>
                  </a:lnTo>
                  <a:lnTo>
                    <a:pt x="1505623" y="427532"/>
                  </a:lnTo>
                  <a:lnTo>
                    <a:pt x="1482090" y="385826"/>
                  </a:lnTo>
                  <a:lnTo>
                    <a:pt x="1455991" y="345490"/>
                  </a:lnTo>
                  <a:lnTo>
                    <a:pt x="1427353" y="306616"/>
                  </a:lnTo>
                  <a:lnTo>
                    <a:pt x="1396238" y="269303"/>
                  </a:lnTo>
                  <a:lnTo>
                    <a:pt x="1362671" y="233667"/>
                  </a:lnTo>
                  <a:lnTo>
                    <a:pt x="1326883" y="200025"/>
                  </a:lnTo>
                  <a:lnTo>
                    <a:pt x="1289456" y="168859"/>
                  </a:lnTo>
                  <a:lnTo>
                    <a:pt x="1250708" y="140347"/>
                  </a:lnTo>
                  <a:lnTo>
                    <a:pt x="1210360" y="114236"/>
                  </a:lnTo>
                  <a:lnTo>
                    <a:pt x="1168654" y="90703"/>
                  </a:lnTo>
                  <a:lnTo>
                    <a:pt x="1125702" y="69786"/>
                  </a:lnTo>
                  <a:lnTo>
                    <a:pt x="1083106" y="52158"/>
                  </a:lnTo>
                  <a:lnTo>
                    <a:pt x="1036091" y="35864"/>
                  </a:lnTo>
                  <a:lnTo>
                    <a:pt x="989990" y="23063"/>
                  </a:lnTo>
                  <a:lnTo>
                    <a:pt x="943038" y="13030"/>
                  </a:lnTo>
                  <a:lnTo>
                    <a:pt x="895337" y="5816"/>
                  </a:lnTo>
                  <a:lnTo>
                    <a:pt x="846963" y="1460"/>
                  </a:lnTo>
                  <a:lnTo>
                    <a:pt x="798169" y="0"/>
                  </a:lnTo>
                  <a:lnTo>
                    <a:pt x="749173" y="1460"/>
                  </a:lnTo>
                  <a:lnTo>
                    <a:pt x="700747" y="5816"/>
                  </a:lnTo>
                  <a:lnTo>
                    <a:pt x="652970" y="13030"/>
                  </a:lnTo>
                  <a:lnTo>
                    <a:pt x="605967" y="23063"/>
                  </a:lnTo>
                  <a:lnTo>
                    <a:pt x="559816" y="35864"/>
                  </a:lnTo>
                  <a:lnTo>
                    <a:pt x="514616" y="51409"/>
                  </a:lnTo>
                  <a:lnTo>
                    <a:pt x="470496" y="69659"/>
                  </a:lnTo>
                  <a:lnTo>
                    <a:pt x="427520" y="90563"/>
                  </a:lnTo>
                  <a:lnTo>
                    <a:pt x="385826" y="114096"/>
                  </a:lnTo>
                  <a:lnTo>
                    <a:pt x="345478" y="140208"/>
                  </a:lnTo>
                  <a:lnTo>
                    <a:pt x="306603" y="168859"/>
                  </a:lnTo>
                  <a:lnTo>
                    <a:pt x="269303" y="200025"/>
                  </a:lnTo>
                  <a:lnTo>
                    <a:pt x="233654" y="233667"/>
                  </a:lnTo>
                  <a:lnTo>
                    <a:pt x="200152" y="269303"/>
                  </a:lnTo>
                  <a:lnTo>
                    <a:pt x="169062" y="306616"/>
                  </a:lnTo>
                  <a:lnTo>
                    <a:pt x="140335" y="345630"/>
                  </a:lnTo>
                  <a:lnTo>
                    <a:pt x="114236" y="385978"/>
                  </a:lnTo>
                  <a:lnTo>
                    <a:pt x="90703" y="427672"/>
                  </a:lnTo>
                  <a:lnTo>
                    <a:pt x="69786" y="470636"/>
                  </a:lnTo>
                  <a:lnTo>
                    <a:pt x="51574" y="514629"/>
                  </a:lnTo>
                  <a:lnTo>
                    <a:pt x="35979" y="559816"/>
                  </a:lnTo>
                  <a:lnTo>
                    <a:pt x="23139" y="605967"/>
                  </a:lnTo>
                  <a:lnTo>
                    <a:pt x="13081" y="652983"/>
                  </a:lnTo>
                  <a:lnTo>
                    <a:pt x="5842" y="700747"/>
                  </a:lnTo>
                  <a:lnTo>
                    <a:pt x="1460" y="749185"/>
                  </a:lnTo>
                  <a:lnTo>
                    <a:pt x="1409" y="751052"/>
                  </a:lnTo>
                  <a:lnTo>
                    <a:pt x="0" y="798169"/>
                  </a:lnTo>
                  <a:lnTo>
                    <a:pt x="1460" y="847153"/>
                  </a:lnTo>
                  <a:lnTo>
                    <a:pt x="5829" y="895565"/>
                  </a:lnTo>
                  <a:lnTo>
                    <a:pt x="13068" y="943317"/>
                  </a:lnTo>
                  <a:lnTo>
                    <a:pt x="23114" y="990307"/>
                  </a:lnTo>
                  <a:lnTo>
                    <a:pt x="35953" y="1036434"/>
                  </a:lnTo>
                  <a:lnTo>
                    <a:pt x="51523" y="1081595"/>
                  </a:lnTo>
                  <a:lnTo>
                    <a:pt x="69786" y="1125702"/>
                  </a:lnTo>
                  <a:lnTo>
                    <a:pt x="90703" y="1168654"/>
                  </a:lnTo>
                  <a:lnTo>
                    <a:pt x="114236" y="1210360"/>
                  </a:lnTo>
                  <a:lnTo>
                    <a:pt x="140335" y="1250708"/>
                  </a:lnTo>
                  <a:lnTo>
                    <a:pt x="168973" y="1289608"/>
                  </a:lnTo>
                  <a:lnTo>
                    <a:pt x="200088" y="1326972"/>
                  </a:lnTo>
                  <a:lnTo>
                    <a:pt x="233654" y="1362671"/>
                  </a:lnTo>
                  <a:lnTo>
                    <a:pt x="269367" y="1396238"/>
                  </a:lnTo>
                  <a:lnTo>
                    <a:pt x="306717" y="1427365"/>
                  </a:lnTo>
                  <a:lnTo>
                    <a:pt x="345617" y="1455991"/>
                  </a:lnTo>
                  <a:lnTo>
                    <a:pt x="385978" y="1482102"/>
                  </a:lnTo>
                  <a:lnTo>
                    <a:pt x="427672" y="1505623"/>
                  </a:lnTo>
                  <a:lnTo>
                    <a:pt x="470623" y="1526552"/>
                  </a:lnTo>
                  <a:lnTo>
                    <a:pt x="514743" y="1544815"/>
                  </a:lnTo>
                  <a:lnTo>
                    <a:pt x="559904" y="1560385"/>
                  </a:lnTo>
                  <a:lnTo>
                    <a:pt x="606031" y="1573212"/>
                  </a:lnTo>
                  <a:lnTo>
                    <a:pt x="653021" y="1583270"/>
                  </a:lnTo>
                  <a:lnTo>
                    <a:pt x="700773" y="1590497"/>
                  </a:lnTo>
                  <a:lnTo>
                    <a:pt x="749185" y="1594866"/>
                  </a:lnTo>
                  <a:lnTo>
                    <a:pt x="798169" y="1596339"/>
                  </a:lnTo>
                  <a:lnTo>
                    <a:pt x="847140" y="1594866"/>
                  </a:lnTo>
                  <a:lnTo>
                    <a:pt x="895565" y="1590497"/>
                  </a:lnTo>
                  <a:lnTo>
                    <a:pt x="943305" y="1583270"/>
                  </a:lnTo>
                  <a:lnTo>
                    <a:pt x="990295" y="1573212"/>
                  </a:lnTo>
                  <a:lnTo>
                    <a:pt x="1036421" y="1560385"/>
                  </a:lnTo>
                  <a:lnTo>
                    <a:pt x="1081595" y="1544815"/>
                  </a:lnTo>
                  <a:lnTo>
                    <a:pt x="1083106" y="1544180"/>
                  </a:lnTo>
                  <a:lnTo>
                    <a:pt x="1125702" y="1526552"/>
                  </a:lnTo>
                  <a:lnTo>
                    <a:pt x="1168654" y="1505623"/>
                  </a:lnTo>
                  <a:lnTo>
                    <a:pt x="1210360" y="1482102"/>
                  </a:lnTo>
                  <a:lnTo>
                    <a:pt x="1250708" y="1455991"/>
                  </a:lnTo>
                  <a:lnTo>
                    <a:pt x="1289608" y="1427365"/>
                  </a:lnTo>
                  <a:lnTo>
                    <a:pt x="1326959" y="1396238"/>
                  </a:lnTo>
                  <a:lnTo>
                    <a:pt x="1362671" y="1362671"/>
                  </a:lnTo>
                  <a:lnTo>
                    <a:pt x="1396238" y="1326972"/>
                  </a:lnTo>
                  <a:lnTo>
                    <a:pt x="1427353" y="1289608"/>
                  </a:lnTo>
                  <a:lnTo>
                    <a:pt x="1455991" y="1250708"/>
                  </a:lnTo>
                  <a:lnTo>
                    <a:pt x="1482090" y="1210360"/>
                  </a:lnTo>
                  <a:lnTo>
                    <a:pt x="1505623" y="1168654"/>
                  </a:lnTo>
                  <a:lnTo>
                    <a:pt x="1526540" y="1125702"/>
                  </a:lnTo>
                  <a:lnTo>
                    <a:pt x="1544802" y="1081595"/>
                  </a:lnTo>
                  <a:lnTo>
                    <a:pt x="1560372" y="1036434"/>
                  </a:lnTo>
                  <a:lnTo>
                    <a:pt x="1573212" y="990307"/>
                  </a:lnTo>
                  <a:lnTo>
                    <a:pt x="1583258" y="943317"/>
                  </a:lnTo>
                  <a:lnTo>
                    <a:pt x="1590497" y="895565"/>
                  </a:lnTo>
                  <a:lnTo>
                    <a:pt x="1594866" y="847153"/>
                  </a:lnTo>
                  <a:lnTo>
                    <a:pt x="1594916" y="845286"/>
                  </a:lnTo>
                  <a:lnTo>
                    <a:pt x="1596326" y="798169"/>
                  </a:lnTo>
                  <a:close/>
                </a:path>
              </a:pathLst>
            </a:custGeom>
            <a:solidFill>
              <a:srgbClr val="323C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8538" y="8036487"/>
              <a:ext cx="89781" cy="2254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50928" y="7917002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70" h="1144270">
                  <a:moveTo>
                    <a:pt x="286994" y="444119"/>
                  </a:moveTo>
                  <a:lnTo>
                    <a:pt x="284975" y="433895"/>
                  </a:lnTo>
                  <a:lnTo>
                    <a:pt x="279425" y="425615"/>
                  </a:lnTo>
                  <a:lnTo>
                    <a:pt x="271145" y="420065"/>
                  </a:lnTo>
                  <a:lnTo>
                    <a:pt x="260921" y="418045"/>
                  </a:lnTo>
                  <a:lnTo>
                    <a:pt x="250710" y="420116"/>
                  </a:lnTo>
                  <a:lnTo>
                    <a:pt x="242430" y="425742"/>
                  </a:lnTo>
                  <a:lnTo>
                    <a:pt x="236880" y="434047"/>
                  </a:lnTo>
                  <a:lnTo>
                    <a:pt x="234848" y="444119"/>
                  </a:lnTo>
                  <a:lnTo>
                    <a:pt x="234848" y="699782"/>
                  </a:lnTo>
                  <a:lnTo>
                    <a:pt x="236918" y="710006"/>
                  </a:lnTo>
                  <a:lnTo>
                    <a:pt x="242557" y="718286"/>
                  </a:lnTo>
                  <a:lnTo>
                    <a:pt x="250850" y="723836"/>
                  </a:lnTo>
                  <a:lnTo>
                    <a:pt x="260921" y="725868"/>
                  </a:lnTo>
                  <a:lnTo>
                    <a:pt x="271145" y="723836"/>
                  </a:lnTo>
                  <a:lnTo>
                    <a:pt x="279425" y="718286"/>
                  </a:lnTo>
                  <a:lnTo>
                    <a:pt x="284975" y="710006"/>
                  </a:lnTo>
                  <a:lnTo>
                    <a:pt x="286994" y="699782"/>
                  </a:lnTo>
                  <a:lnTo>
                    <a:pt x="286994" y="444119"/>
                  </a:lnTo>
                  <a:close/>
                </a:path>
                <a:path w="1144270" h="1144270">
                  <a:moveTo>
                    <a:pt x="1143914" y="1117828"/>
                  </a:moveTo>
                  <a:lnTo>
                    <a:pt x="44538" y="7620"/>
                  </a:lnTo>
                  <a:lnTo>
                    <a:pt x="26073" y="0"/>
                  </a:lnTo>
                  <a:lnTo>
                    <a:pt x="16243" y="1905"/>
                  </a:lnTo>
                  <a:lnTo>
                    <a:pt x="7620" y="7620"/>
                  </a:lnTo>
                  <a:lnTo>
                    <a:pt x="1905" y="16243"/>
                  </a:lnTo>
                  <a:lnTo>
                    <a:pt x="0" y="26073"/>
                  </a:lnTo>
                  <a:lnTo>
                    <a:pt x="1905" y="35902"/>
                  </a:lnTo>
                  <a:lnTo>
                    <a:pt x="7620" y="44526"/>
                  </a:lnTo>
                  <a:lnTo>
                    <a:pt x="1104798" y="1141704"/>
                  </a:lnTo>
                  <a:lnTo>
                    <a:pt x="1111237" y="1144079"/>
                  </a:lnTo>
                  <a:lnTo>
                    <a:pt x="1118006" y="1144079"/>
                  </a:lnTo>
                  <a:lnTo>
                    <a:pt x="1124788" y="1144079"/>
                  </a:lnTo>
                  <a:lnTo>
                    <a:pt x="1131557" y="1141704"/>
                  </a:lnTo>
                  <a:lnTo>
                    <a:pt x="1136294" y="1136294"/>
                  </a:lnTo>
                  <a:lnTo>
                    <a:pt x="1142009" y="1127671"/>
                  </a:lnTo>
                  <a:lnTo>
                    <a:pt x="1143914" y="1117828"/>
                  </a:lnTo>
                  <a:close/>
                </a:path>
              </a:pathLst>
            </a:custGeom>
            <a:solidFill>
              <a:srgbClr val="323C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470" y="7711528"/>
              <a:ext cx="1810385" cy="1258570"/>
            </a:xfrm>
            <a:custGeom>
              <a:avLst/>
              <a:gdLst/>
              <a:ahLst/>
              <a:cxnLst/>
              <a:rect l="l" t="t" r="r" b="b"/>
              <a:pathLst>
                <a:path w="1810384" h="1258570">
                  <a:moveTo>
                    <a:pt x="864768" y="432384"/>
                  </a:moveTo>
                  <a:lnTo>
                    <a:pt x="862622" y="388975"/>
                  </a:lnTo>
                  <a:lnTo>
                    <a:pt x="856221" y="346354"/>
                  </a:lnTo>
                  <a:lnTo>
                    <a:pt x="845591" y="304660"/>
                  </a:lnTo>
                  <a:lnTo>
                    <a:pt x="830757" y="264058"/>
                  </a:lnTo>
                  <a:lnTo>
                    <a:pt x="812673" y="226441"/>
                  </a:lnTo>
                  <a:lnTo>
                    <a:pt x="791159" y="190919"/>
                  </a:lnTo>
                  <a:lnTo>
                    <a:pt x="766279" y="157619"/>
                  </a:lnTo>
                  <a:lnTo>
                    <a:pt x="738124" y="126644"/>
                  </a:lnTo>
                  <a:lnTo>
                    <a:pt x="730072" y="119329"/>
                  </a:lnTo>
                  <a:lnTo>
                    <a:pt x="730072" y="432384"/>
                  </a:lnTo>
                  <a:lnTo>
                    <a:pt x="726160" y="480606"/>
                  </a:lnTo>
                  <a:lnTo>
                    <a:pt x="714870" y="526376"/>
                  </a:lnTo>
                  <a:lnTo>
                    <a:pt x="696785" y="569074"/>
                  </a:lnTo>
                  <a:lnTo>
                    <a:pt x="672553" y="608076"/>
                  </a:lnTo>
                  <a:lnTo>
                    <a:pt x="642772" y="642772"/>
                  </a:lnTo>
                  <a:lnTo>
                    <a:pt x="608076" y="672553"/>
                  </a:lnTo>
                  <a:lnTo>
                    <a:pt x="569074" y="696785"/>
                  </a:lnTo>
                  <a:lnTo>
                    <a:pt x="526376" y="714870"/>
                  </a:lnTo>
                  <a:lnTo>
                    <a:pt x="480606" y="726160"/>
                  </a:lnTo>
                  <a:lnTo>
                    <a:pt x="432384" y="730072"/>
                  </a:lnTo>
                  <a:lnTo>
                    <a:pt x="384162" y="726160"/>
                  </a:lnTo>
                  <a:lnTo>
                    <a:pt x="338391" y="714870"/>
                  </a:lnTo>
                  <a:lnTo>
                    <a:pt x="295694" y="696785"/>
                  </a:lnTo>
                  <a:lnTo>
                    <a:pt x="256692" y="672553"/>
                  </a:lnTo>
                  <a:lnTo>
                    <a:pt x="221983" y="642772"/>
                  </a:lnTo>
                  <a:lnTo>
                    <a:pt x="192214" y="608076"/>
                  </a:lnTo>
                  <a:lnTo>
                    <a:pt x="167970" y="569074"/>
                  </a:lnTo>
                  <a:lnTo>
                    <a:pt x="149898" y="526376"/>
                  </a:lnTo>
                  <a:lnTo>
                    <a:pt x="138607" y="480606"/>
                  </a:lnTo>
                  <a:lnTo>
                    <a:pt x="134696" y="432384"/>
                  </a:lnTo>
                  <a:lnTo>
                    <a:pt x="138607" y="384162"/>
                  </a:lnTo>
                  <a:lnTo>
                    <a:pt x="149898" y="338391"/>
                  </a:lnTo>
                  <a:lnTo>
                    <a:pt x="167970" y="295694"/>
                  </a:lnTo>
                  <a:lnTo>
                    <a:pt x="192214" y="256692"/>
                  </a:lnTo>
                  <a:lnTo>
                    <a:pt x="221983" y="221983"/>
                  </a:lnTo>
                  <a:lnTo>
                    <a:pt x="256692" y="192214"/>
                  </a:lnTo>
                  <a:lnTo>
                    <a:pt x="295694" y="167970"/>
                  </a:lnTo>
                  <a:lnTo>
                    <a:pt x="338391" y="149898"/>
                  </a:lnTo>
                  <a:lnTo>
                    <a:pt x="384162" y="138607"/>
                  </a:lnTo>
                  <a:lnTo>
                    <a:pt x="432384" y="134696"/>
                  </a:lnTo>
                  <a:lnTo>
                    <a:pt x="480606" y="138607"/>
                  </a:lnTo>
                  <a:lnTo>
                    <a:pt x="526376" y="149898"/>
                  </a:lnTo>
                  <a:lnTo>
                    <a:pt x="569074" y="167970"/>
                  </a:lnTo>
                  <a:lnTo>
                    <a:pt x="608076" y="192214"/>
                  </a:lnTo>
                  <a:lnTo>
                    <a:pt x="642772" y="221983"/>
                  </a:lnTo>
                  <a:lnTo>
                    <a:pt x="672553" y="256692"/>
                  </a:lnTo>
                  <a:lnTo>
                    <a:pt x="696785" y="295694"/>
                  </a:lnTo>
                  <a:lnTo>
                    <a:pt x="714870" y="338391"/>
                  </a:lnTo>
                  <a:lnTo>
                    <a:pt x="726160" y="384162"/>
                  </a:lnTo>
                  <a:lnTo>
                    <a:pt x="730072" y="432384"/>
                  </a:lnTo>
                  <a:lnTo>
                    <a:pt x="730072" y="119329"/>
                  </a:lnTo>
                  <a:lnTo>
                    <a:pt x="673836" y="73609"/>
                  </a:lnTo>
                  <a:lnTo>
                    <a:pt x="638327" y="52082"/>
                  </a:lnTo>
                  <a:lnTo>
                    <a:pt x="600710" y="34010"/>
                  </a:lnTo>
                  <a:lnTo>
                    <a:pt x="560108" y="19177"/>
                  </a:lnTo>
                  <a:lnTo>
                    <a:pt x="518414" y="8547"/>
                  </a:lnTo>
                  <a:lnTo>
                    <a:pt x="475792" y="2146"/>
                  </a:lnTo>
                  <a:lnTo>
                    <a:pt x="432384" y="0"/>
                  </a:lnTo>
                  <a:lnTo>
                    <a:pt x="388975" y="2146"/>
                  </a:lnTo>
                  <a:lnTo>
                    <a:pt x="346354" y="8547"/>
                  </a:lnTo>
                  <a:lnTo>
                    <a:pt x="304660" y="19177"/>
                  </a:lnTo>
                  <a:lnTo>
                    <a:pt x="264058" y="34010"/>
                  </a:lnTo>
                  <a:lnTo>
                    <a:pt x="226441" y="52082"/>
                  </a:lnTo>
                  <a:lnTo>
                    <a:pt x="190919" y="73609"/>
                  </a:lnTo>
                  <a:lnTo>
                    <a:pt x="157619" y="98488"/>
                  </a:lnTo>
                  <a:lnTo>
                    <a:pt x="126644" y="126644"/>
                  </a:lnTo>
                  <a:lnTo>
                    <a:pt x="98488" y="157619"/>
                  </a:lnTo>
                  <a:lnTo>
                    <a:pt x="73609" y="190919"/>
                  </a:lnTo>
                  <a:lnTo>
                    <a:pt x="52082" y="226441"/>
                  </a:lnTo>
                  <a:lnTo>
                    <a:pt x="34010" y="264058"/>
                  </a:lnTo>
                  <a:lnTo>
                    <a:pt x="19177" y="304660"/>
                  </a:lnTo>
                  <a:lnTo>
                    <a:pt x="8547" y="346354"/>
                  </a:lnTo>
                  <a:lnTo>
                    <a:pt x="2146" y="388975"/>
                  </a:lnTo>
                  <a:lnTo>
                    <a:pt x="0" y="432384"/>
                  </a:lnTo>
                  <a:lnTo>
                    <a:pt x="2146" y="475792"/>
                  </a:lnTo>
                  <a:lnTo>
                    <a:pt x="8547" y="518414"/>
                  </a:lnTo>
                  <a:lnTo>
                    <a:pt x="19177" y="560108"/>
                  </a:lnTo>
                  <a:lnTo>
                    <a:pt x="34010" y="600710"/>
                  </a:lnTo>
                  <a:lnTo>
                    <a:pt x="52082" y="638327"/>
                  </a:lnTo>
                  <a:lnTo>
                    <a:pt x="73609" y="673836"/>
                  </a:lnTo>
                  <a:lnTo>
                    <a:pt x="98488" y="707148"/>
                  </a:lnTo>
                  <a:lnTo>
                    <a:pt x="126644" y="738124"/>
                  </a:lnTo>
                  <a:lnTo>
                    <a:pt x="157619" y="766279"/>
                  </a:lnTo>
                  <a:lnTo>
                    <a:pt x="190919" y="791159"/>
                  </a:lnTo>
                  <a:lnTo>
                    <a:pt x="226441" y="812673"/>
                  </a:lnTo>
                  <a:lnTo>
                    <a:pt x="264058" y="830757"/>
                  </a:lnTo>
                  <a:lnTo>
                    <a:pt x="314998" y="848652"/>
                  </a:lnTo>
                  <a:lnTo>
                    <a:pt x="367576" y="859955"/>
                  </a:lnTo>
                  <a:lnTo>
                    <a:pt x="367576" y="992644"/>
                  </a:lnTo>
                  <a:lnTo>
                    <a:pt x="203517" y="992644"/>
                  </a:lnTo>
                  <a:lnTo>
                    <a:pt x="203517" y="1123899"/>
                  </a:lnTo>
                  <a:lnTo>
                    <a:pt x="367576" y="1123899"/>
                  </a:lnTo>
                  <a:lnTo>
                    <a:pt x="367576" y="1258430"/>
                  </a:lnTo>
                  <a:lnTo>
                    <a:pt x="498830" y="1258430"/>
                  </a:lnTo>
                  <a:lnTo>
                    <a:pt x="498830" y="1123899"/>
                  </a:lnTo>
                  <a:lnTo>
                    <a:pt x="662889" y="1123899"/>
                  </a:lnTo>
                  <a:lnTo>
                    <a:pt x="662889" y="992644"/>
                  </a:lnTo>
                  <a:lnTo>
                    <a:pt x="498830" y="992644"/>
                  </a:lnTo>
                  <a:lnTo>
                    <a:pt x="498830" y="859701"/>
                  </a:lnTo>
                  <a:lnTo>
                    <a:pt x="550557" y="848423"/>
                  </a:lnTo>
                  <a:lnTo>
                    <a:pt x="600710" y="830757"/>
                  </a:lnTo>
                  <a:lnTo>
                    <a:pt x="638327" y="812673"/>
                  </a:lnTo>
                  <a:lnTo>
                    <a:pt x="673836" y="791159"/>
                  </a:lnTo>
                  <a:lnTo>
                    <a:pt x="707148" y="766279"/>
                  </a:lnTo>
                  <a:lnTo>
                    <a:pt x="738124" y="738124"/>
                  </a:lnTo>
                  <a:lnTo>
                    <a:pt x="766279" y="707148"/>
                  </a:lnTo>
                  <a:lnTo>
                    <a:pt x="791159" y="673836"/>
                  </a:lnTo>
                  <a:lnTo>
                    <a:pt x="812673" y="638327"/>
                  </a:lnTo>
                  <a:lnTo>
                    <a:pt x="830757" y="600710"/>
                  </a:lnTo>
                  <a:lnTo>
                    <a:pt x="845591" y="560108"/>
                  </a:lnTo>
                  <a:lnTo>
                    <a:pt x="856221" y="518414"/>
                  </a:lnTo>
                  <a:lnTo>
                    <a:pt x="862622" y="475792"/>
                  </a:lnTo>
                  <a:lnTo>
                    <a:pt x="864768" y="432384"/>
                  </a:lnTo>
                  <a:close/>
                </a:path>
                <a:path w="1810384" h="1258570">
                  <a:moveTo>
                    <a:pt x="1809775" y="395808"/>
                  </a:moveTo>
                  <a:lnTo>
                    <a:pt x="1791093" y="328993"/>
                  </a:lnTo>
                  <a:lnTo>
                    <a:pt x="1771142" y="257670"/>
                  </a:lnTo>
                  <a:lnTo>
                    <a:pt x="1719414" y="72758"/>
                  </a:lnTo>
                  <a:lnTo>
                    <a:pt x="1719249" y="72148"/>
                  </a:lnTo>
                  <a:lnTo>
                    <a:pt x="1717065" y="72758"/>
                  </a:lnTo>
                  <a:lnTo>
                    <a:pt x="1716443" y="70573"/>
                  </a:lnTo>
                  <a:lnTo>
                    <a:pt x="1379918" y="164706"/>
                  </a:lnTo>
                  <a:lnTo>
                    <a:pt x="1415275" y="291109"/>
                  </a:lnTo>
                  <a:lnTo>
                    <a:pt x="1534782" y="257670"/>
                  </a:lnTo>
                  <a:lnTo>
                    <a:pt x="1443926" y="419112"/>
                  </a:lnTo>
                  <a:lnTo>
                    <a:pt x="1398701" y="405523"/>
                  </a:lnTo>
                  <a:lnTo>
                    <a:pt x="1352054" y="396938"/>
                  </a:lnTo>
                  <a:lnTo>
                    <a:pt x="1308950" y="393585"/>
                  </a:lnTo>
                  <a:lnTo>
                    <a:pt x="1265948" y="394576"/>
                  </a:lnTo>
                  <a:lnTo>
                    <a:pt x="1223175" y="399897"/>
                  </a:lnTo>
                  <a:lnTo>
                    <a:pt x="1180795" y="409524"/>
                  </a:lnTo>
                  <a:lnTo>
                    <a:pt x="1139558" y="423278"/>
                  </a:lnTo>
                  <a:lnTo>
                    <a:pt x="1100239" y="440931"/>
                  </a:lnTo>
                  <a:lnTo>
                    <a:pt x="1062951" y="462394"/>
                  </a:lnTo>
                  <a:lnTo>
                    <a:pt x="1027849" y="487616"/>
                  </a:lnTo>
                  <a:lnTo>
                    <a:pt x="996492" y="515162"/>
                  </a:lnTo>
                  <a:lnTo>
                    <a:pt x="968082" y="545452"/>
                  </a:lnTo>
                  <a:lnTo>
                    <a:pt x="942708" y="578383"/>
                  </a:lnTo>
                  <a:lnTo>
                    <a:pt x="920470" y="613841"/>
                  </a:lnTo>
                  <a:lnTo>
                    <a:pt x="901700" y="651256"/>
                  </a:lnTo>
                  <a:lnTo>
                    <a:pt x="886714" y="690029"/>
                  </a:lnTo>
                  <a:lnTo>
                    <a:pt x="875550" y="730046"/>
                  </a:lnTo>
                  <a:lnTo>
                    <a:pt x="868273" y="771131"/>
                  </a:lnTo>
                  <a:lnTo>
                    <a:pt x="864920" y="814235"/>
                  </a:lnTo>
                  <a:lnTo>
                    <a:pt x="865911" y="857250"/>
                  </a:lnTo>
                  <a:lnTo>
                    <a:pt x="871232" y="900010"/>
                  </a:lnTo>
                  <a:lnTo>
                    <a:pt x="880859" y="942403"/>
                  </a:lnTo>
                  <a:lnTo>
                    <a:pt x="892987" y="979385"/>
                  </a:lnTo>
                  <a:lnTo>
                    <a:pt x="910234" y="1018921"/>
                  </a:lnTo>
                  <a:lnTo>
                    <a:pt x="940866" y="1070940"/>
                  </a:lnTo>
                  <a:lnTo>
                    <a:pt x="986497" y="1126693"/>
                  </a:lnTo>
                  <a:lnTo>
                    <a:pt x="1016800" y="1155103"/>
                  </a:lnTo>
                  <a:lnTo>
                    <a:pt x="1049731" y="1180477"/>
                  </a:lnTo>
                  <a:lnTo>
                    <a:pt x="1085189" y="1202728"/>
                  </a:lnTo>
                  <a:lnTo>
                    <a:pt x="1122591" y="1221498"/>
                  </a:lnTo>
                  <a:lnTo>
                    <a:pt x="1161376" y="1236484"/>
                  </a:lnTo>
                  <a:lnTo>
                    <a:pt x="1201381" y="1247635"/>
                  </a:lnTo>
                  <a:lnTo>
                    <a:pt x="1242479" y="1254912"/>
                  </a:lnTo>
                  <a:lnTo>
                    <a:pt x="1285570" y="1258265"/>
                  </a:lnTo>
                  <a:lnTo>
                    <a:pt x="1328585" y="1257274"/>
                  </a:lnTo>
                  <a:lnTo>
                    <a:pt x="1371358" y="1251953"/>
                  </a:lnTo>
                  <a:lnTo>
                    <a:pt x="1413738" y="1242326"/>
                  </a:lnTo>
                  <a:lnTo>
                    <a:pt x="1454962" y="1228572"/>
                  </a:lnTo>
                  <a:lnTo>
                    <a:pt x="1494294" y="1210919"/>
                  </a:lnTo>
                  <a:lnTo>
                    <a:pt x="1531569" y="1189456"/>
                  </a:lnTo>
                  <a:lnTo>
                    <a:pt x="1566672" y="1164234"/>
                  </a:lnTo>
                  <a:lnTo>
                    <a:pt x="1598028" y="1136688"/>
                  </a:lnTo>
                  <a:lnTo>
                    <a:pt x="1626438" y="1106398"/>
                  </a:lnTo>
                  <a:lnTo>
                    <a:pt x="1651812" y="1073467"/>
                  </a:lnTo>
                  <a:lnTo>
                    <a:pt x="1674063" y="1038009"/>
                  </a:lnTo>
                  <a:lnTo>
                    <a:pt x="1692833" y="1000594"/>
                  </a:lnTo>
                  <a:lnTo>
                    <a:pt x="1707819" y="961809"/>
                  </a:lnTo>
                  <a:lnTo>
                    <a:pt x="1718970" y="921804"/>
                  </a:lnTo>
                  <a:lnTo>
                    <a:pt x="1726260" y="880719"/>
                  </a:lnTo>
                  <a:lnTo>
                    <a:pt x="1729600" y="837615"/>
                  </a:lnTo>
                  <a:lnTo>
                    <a:pt x="1728609" y="794600"/>
                  </a:lnTo>
                  <a:lnTo>
                    <a:pt x="1723301" y="751840"/>
                  </a:lnTo>
                  <a:lnTo>
                    <a:pt x="1713661" y="709447"/>
                  </a:lnTo>
                  <a:lnTo>
                    <a:pt x="1699907" y="668223"/>
                  </a:lnTo>
                  <a:lnTo>
                    <a:pt x="1682267" y="628904"/>
                  </a:lnTo>
                  <a:lnTo>
                    <a:pt x="1660791" y="591616"/>
                  </a:lnTo>
                  <a:lnTo>
                    <a:pt x="1635569" y="556514"/>
                  </a:lnTo>
                  <a:lnTo>
                    <a:pt x="1610842" y="528358"/>
                  </a:lnTo>
                  <a:lnTo>
                    <a:pt x="1602625" y="519684"/>
                  </a:lnTo>
                  <a:lnTo>
                    <a:pt x="1594624" y="512152"/>
                  </a:lnTo>
                  <a:lnTo>
                    <a:pt x="1594624" y="840346"/>
                  </a:lnTo>
                  <a:lnTo>
                    <a:pt x="1588719" y="886333"/>
                  </a:lnTo>
                  <a:lnTo>
                    <a:pt x="1575892" y="930427"/>
                  </a:lnTo>
                  <a:lnTo>
                    <a:pt x="1556562" y="971867"/>
                  </a:lnTo>
                  <a:lnTo>
                    <a:pt x="1531162" y="1009891"/>
                  </a:lnTo>
                  <a:lnTo>
                    <a:pt x="1500124" y="1043736"/>
                  </a:lnTo>
                  <a:lnTo>
                    <a:pt x="1463878" y="1072642"/>
                  </a:lnTo>
                  <a:lnTo>
                    <a:pt x="1422844" y="1095857"/>
                  </a:lnTo>
                  <a:lnTo>
                    <a:pt x="1377454" y="1112608"/>
                  </a:lnTo>
                  <a:lnTo>
                    <a:pt x="1331175" y="1121740"/>
                  </a:lnTo>
                  <a:lnTo>
                    <a:pt x="1284706" y="1123492"/>
                  </a:lnTo>
                  <a:lnTo>
                    <a:pt x="1238758" y="1117955"/>
                  </a:lnTo>
                  <a:lnTo>
                    <a:pt x="1194028" y="1105204"/>
                  </a:lnTo>
                  <a:lnTo>
                    <a:pt x="1151255" y="1085342"/>
                  </a:lnTo>
                  <a:lnTo>
                    <a:pt x="1109853" y="1057300"/>
                  </a:lnTo>
                  <a:lnTo>
                    <a:pt x="1074191" y="1023277"/>
                  </a:lnTo>
                  <a:lnTo>
                    <a:pt x="1044816" y="983945"/>
                  </a:lnTo>
                  <a:lnTo>
                    <a:pt x="1022248" y="939965"/>
                  </a:lnTo>
                  <a:lnTo>
                    <a:pt x="1001445" y="859840"/>
                  </a:lnTo>
                  <a:lnTo>
                    <a:pt x="1001356" y="857250"/>
                  </a:lnTo>
                  <a:lnTo>
                    <a:pt x="999693" y="813371"/>
                  </a:lnTo>
                  <a:lnTo>
                    <a:pt x="1005230" y="767422"/>
                  </a:lnTo>
                  <a:lnTo>
                    <a:pt x="1017981" y="722693"/>
                  </a:lnTo>
                  <a:lnTo>
                    <a:pt x="1037844" y="679907"/>
                  </a:lnTo>
                  <a:lnTo>
                    <a:pt x="1064107" y="640727"/>
                  </a:lnTo>
                  <a:lnTo>
                    <a:pt x="1095730" y="606628"/>
                  </a:lnTo>
                  <a:lnTo>
                    <a:pt x="1132141" y="578053"/>
                  </a:lnTo>
                  <a:lnTo>
                    <a:pt x="1172768" y="555447"/>
                  </a:lnTo>
                  <a:lnTo>
                    <a:pt x="1217079" y="539242"/>
                  </a:lnTo>
                  <a:lnTo>
                    <a:pt x="1263357" y="530110"/>
                  </a:lnTo>
                  <a:lnTo>
                    <a:pt x="1309827" y="528358"/>
                  </a:lnTo>
                  <a:lnTo>
                    <a:pt x="1355775" y="533895"/>
                  </a:lnTo>
                  <a:lnTo>
                    <a:pt x="1400492" y="546646"/>
                  </a:lnTo>
                  <a:lnTo>
                    <a:pt x="1443278" y="566508"/>
                  </a:lnTo>
                  <a:lnTo>
                    <a:pt x="1484680" y="594550"/>
                  </a:lnTo>
                  <a:lnTo>
                    <a:pt x="1520329" y="628573"/>
                  </a:lnTo>
                  <a:lnTo>
                    <a:pt x="1549704" y="667905"/>
                  </a:lnTo>
                  <a:lnTo>
                    <a:pt x="1572285" y="711885"/>
                  </a:lnTo>
                  <a:lnTo>
                    <a:pt x="1593176" y="793229"/>
                  </a:lnTo>
                  <a:lnTo>
                    <a:pt x="1593215" y="794600"/>
                  </a:lnTo>
                  <a:lnTo>
                    <a:pt x="1594624" y="840346"/>
                  </a:lnTo>
                  <a:lnTo>
                    <a:pt x="1594624" y="512152"/>
                  </a:lnTo>
                  <a:lnTo>
                    <a:pt x="1584718" y="502818"/>
                  </a:lnTo>
                  <a:lnTo>
                    <a:pt x="1565859" y="487006"/>
                  </a:lnTo>
                  <a:lnTo>
                    <a:pt x="1604086" y="419112"/>
                  </a:lnTo>
                  <a:lnTo>
                    <a:pt x="1654797" y="328993"/>
                  </a:lnTo>
                  <a:lnTo>
                    <a:pt x="1686979" y="444030"/>
                  </a:lnTo>
                  <a:lnTo>
                    <a:pt x="1809775" y="409689"/>
                  </a:lnTo>
                  <a:lnTo>
                    <a:pt x="1809775" y="395808"/>
                  </a:lnTo>
                  <a:close/>
                </a:path>
              </a:pathLst>
            </a:custGeom>
            <a:solidFill>
              <a:srgbClr val="1B2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6384" y="2949936"/>
              <a:ext cx="1952625" cy="19240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68850" cy="9753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3535" rIns="0" bIns="0" rtlCol="0">
            <a:spAutoFit/>
          </a:bodyPr>
          <a:lstStyle/>
          <a:p>
            <a:pPr marL="918844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22053"/>
                </a:solidFill>
                <a:latin typeface="Arial"/>
                <a:cs typeface="Arial"/>
              </a:rPr>
              <a:t>A</a:t>
            </a:r>
            <a:r>
              <a:rPr sz="4800" b="1" spc="-190" dirty="0">
                <a:solidFill>
                  <a:srgbClr val="122053"/>
                </a:solidFill>
                <a:latin typeface="Arial"/>
                <a:cs typeface="Arial"/>
              </a:rPr>
              <a:t> </a:t>
            </a:r>
            <a:r>
              <a:rPr sz="4800" b="1" spc="-110" dirty="0">
                <a:solidFill>
                  <a:srgbClr val="122053"/>
                </a:solidFill>
                <a:latin typeface="Arial"/>
                <a:cs typeface="Arial"/>
              </a:rPr>
              <a:t>Four-</a:t>
            </a:r>
            <a:r>
              <a:rPr sz="4800" b="1" spc="-235" dirty="0">
                <a:solidFill>
                  <a:srgbClr val="122053"/>
                </a:solidFill>
                <a:latin typeface="Arial"/>
                <a:cs typeface="Arial"/>
              </a:rPr>
              <a:t>Stage</a:t>
            </a:r>
            <a:r>
              <a:rPr sz="4800" b="1" spc="-190" dirty="0">
                <a:solidFill>
                  <a:srgbClr val="122053"/>
                </a:solidFill>
                <a:latin typeface="Arial"/>
                <a:cs typeface="Arial"/>
              </a:rPr>
              <a:t> </a:t>
            </a:r>
            <a:r>
              <a:rPr sz="4800" b="1" spc="-229" dirty="0">
                <a:solidFill>
                  <a:srgbClr val="122053"/>
                </a:solidFill>
                <a:latin typeface="Arial"/>
                <a:cs typeface="Arial"/>
              </a:rPr>
              <a:t>Journey</a:t>
            </a:r>
            <a:r>
              <a:rPr sz="4800" b="1" spc="-190" dirty="0">
                <a:solidFill>
                  <a:srgbClr val="122053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122053"/>
                </a:solidFill>
                <a:latin typeface="Arial"/>
                <a:cs typeface="Arial"/>
              </a:rPr>
              <a:t>of</a:t>
            </a:r>
            <a:r>
              <a:rPr sz="4800" b="1" spc="-190" dirty="0">
                <a:solidFill>
                  <a:srgbClr val="122053"/>
                </a:solidFill>
                <a:latin typeface="Arial"/>
                <a:cs typeface="Arial"/>
              </a:rPr>
              <a:t> Joint </a:t>
            </a:r>
            <a:r>
              <a:rPr sz="4800" b="1" spc="-80" dirty="0">
                <a:solidFill>
                  <a:srgbClr val="122053"/>
                </a:solidFill>
                <a:latin typeface="Arial"/>
                <a:cs typeface="Arial"/>
              </a:rPr>
              <a:t>Destruction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5837" y="7486905"/>
            <a:ext cx="1736725" cy="7702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13360" marR="5080" indent="-201295">
              <a:lnSpc>
                <a:spcPts val="2850"/>
              </a:lnSpc>
              <a:spcBef>
                <a:spcPts val="330"/>
              </a:spcBef>
            </a:pPr>
            <a:r>
              <a:rPr sz="2500" spc="-20" dirty="0">
                <a:solidFill>
                  <a:srgbClr val="20263F"/>
                </a:solidFill>
                <a:latin typeface="Lucida Sans Unicode"/>
                <a:cs typeface="Lucida Sans Unicode"/>
              </a:rPr>
              <a:t>Early</a:t>
            </a:r>
            <a:r>
              <a:rPr sz="2500" spc="-150" dirty="0">
                <a:solidFill>
                  <a:srgbClr val="20263F"/>
                </a:solidFill>
                <a:latin typeface="Lucida Sans Unicode"/>
                <a:cs typeface="Lucida Sans Unicode"/>
              </a:rPr>
              <a:t> </a:t>
            </a:r>
            <a:r>
              <a:rPr sz="2500" spc="-55" dirty="0">
                <a:solidFill>
                  <a:srgbClr val="20263F"/>
                </a:solidFill>
                <a:latin typeface="Lucida Sans Unicode"/>
                <a:cs typeface="Lucida Sans Unicode"/>
              </a:rPr>
              <a:t>Stage: </a:t>
            </a:r>
            <a:r>
              <a:rPr sz="2500" spc="-10" dirty="0">
                <a:solidFill>
                  <a:srgbClr val="20263F"/>
                </a:solidFill>
                <a:latin typeface="Lucida Sans Unicode"/>
                <a:cs typeface="Lucida Sans Unicode"/>
              </a:rPr>
              <a:t>Synovitis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7881" y="7441983"/>
            <a:ext cx="241363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8270">
              <a:lnSpc>
                <a:spcPct val="105100"/>
              </a:lnSpc>
              <a:spcBef>
                <a:spcPts val="100"/>
              </a:spcBef>
            </a:pPr>
            <a:r>
              <a:rPr sz="2200" spc="-10" dirty="0">
                <a:solidFill>
                  <a:srgbClr val="20263F"/>
                </a:solidFill>
                <a:latin typeface="Lucida Sans Unicode"/>
                <a:cs typeface="Lucida Sans Unicode"/>
              </a:rPr>
              <a:t>Moderate</a:t>
            </a:r>
            <a:r>
              <a:rPr sz="2200" spc="-160" dirty="0">
                <a:solidFill>
                  <a:srgbClr val="20263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20263F"/>
                </a:solidFill>
                <a:latin typeface="Lucida Sans Unicode"/>
                <a:cs typeface="Lucida Sans Unicode"/>
              </a:rPr>
              <a:t>Stage: </a:t>
            </a:r>
            <a:r>
              <a:rPr sz="2200" spc="-20" dirty="0">
                <a:solidFill>
                  <a:srgbClr val="20263F"/>
                </a:solidFill>
                <a:latin typeface="Lucida Sans Unicode"/>
                <a:cs typeface="Lucida Sans Unicode"/>
              </a:rPr>
              <a:t>Pannus</a:t>
            </a:r>
            <a:r>
              <a:rPr sz="2200" spc="-110" dirty="0">
                <a:solidFill>
                  <a:srgbClr val="20263F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20263F"/>
                </a:solidFill>
                <a:latin typeface="Lucida Sans Unicode"/>
                <a:cs typeface="Lucida Sans Unicode"/>
              </a:rPr>
              <a:t>Formation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71293" y="7433743"/>
            <a:ext cx="1732914" cy="73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7600"/>
              </a:lnSpc>
              <a:spcBef>
                <a:spcPts val="95"/>
              </a:spcBef>
            </a:pPr>
            <a:r>
              <a:rPr sz="2150" spc="-10" dirty="0">
                <a:solidFill>
                  <a:srgbClr val="20263F"/>
                </a:solidFill>
                <a:latin typeface="Lucida Sans Unicode"/>
                <a:cs typeface="Lucida Sans Unicode"/>
              </a:rPr>
              <a:t>Severe</a:t>
            </a:r>
            <a:r>
              <a:rPr sz="2150" spc="-114" dirty="0">
                <a:solidFill>
                  <a:srgbClr val="20263F"/>
                </a:solidFill>
                <a:latin typeface="Lucida Sans Unicode"/>
                <a:cs typeface="Lucida Sans Unicode"/>
              </a:rPr>
              <a:t> </a:t>
            </a:r>
            <a:r>
              <a:rPr sz="2150" spc="-40" dirty="0">
                <a:solidFill>
                  <a:srgbClr val="20263F"/>
                </a:solidFill>
                <a:latin typeface="Lucida Sans Unicode"/>
                <a:cs typeface="Lucida Sans Unicode"/>
              </a:rPr>
              <a:t>Stage: </a:t>
            </a:r>
            <a:r>
              <a:rPr sz="2150" spc="-10" dirty="0">
                <a:solidFill>
                  <a:srgbClr val="20263F"/>
                </a:solidFill>
                <a:latin typeface="Lucida Sans Unicode"/>
                <a:cs typeface="Lucida Sans Unicode"/>
              </a:rPr>
              <a:t>Destruction</a:t>
            </a:r>
            <a:endParaRPr sz="21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00895" y="7431949"/>
            <a:ext cx="1338580" cy="73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marR="5080" indent="-242570">
              <a:lnSpc>
                <a:spcPct val="110100"/>
              </a:lnSpc>
              <a:spcBef>
                <a:spcPts val="95"/>
              </a:spcBef>
            </a:pPr>
            <a:r>
              <a:rPr sz="2100" dirty="0">
                <a:solidFill>
                  <a:srgbClr val="20263F"/>
                </a:solidFill>
                <a:latin typeface="Lucida Sans Unicode"/>
                <a:cs typeface="Lucida Sans Unicode"/>
              </a:rPr>
              <a:t>End</a:t>
            </a:r>
            <a:r>
              <a:rPr sz="2100" spc="-120" dirty="0">
                <a:solidFill>
                  <a:srgbClr val="20263F"/>
                </a:solidFill>
                <a:latin typeface="Lucida Sans Unicode"/>
                <a:cs typeface="Lucida Sans Unicode"/>
              </a:rPr>
              <a:t> </a:t>
            </a:r>
            <a:r>
              <a:rPr sz="2100" spc="-45" dirty="0">
                <a:solidFill>
                  <a:srgbClr val="20263F"/>
                </a:solidFill>
                <a:latin typeface="Lucida Sans Unicode"/>
                <a:cs typeface="Lucida Sans Unicode"/>
              </a:rPr>
              <a:t>Stage: </a:t>
            </a:r>
            <a:r>
              <a:rPr sz="2100" spc="-10" dirty="0">
                <a:solidFill>
                  <a:srgbClr val="20263F"/>
                </a:solidFill>
                <a:latin typeface="Lucida Sans Unicode"/>
                <a:cs typeface="Lucida Sans Unicode"/>
              </a:rPr>
              <a:t>Fusion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68850" cy="9753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8780" y="831850"/>
            <a:ext cx="1381251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125" dirty="0">
                <a:solidFill>
                  <a:srgbClr val="1A285B"/>
                </a:solidFill>
                <a:latin typeface="Arial"/>
                <a:cs typeface="Arial"/>
              </a:rPr>
              <a:t>The</a:t>
            </a:r>
            <a:r>
              <a:rPr sz="4500" b="1" spc="-135" dirty="0">
                <a:solidFill>
                  <a:srgbClr val="1A285B"/>
                </a:solidFill>
                <a:latin typeface="Arial"/>
                <a:cs typeface="Arial"/>
              </a:rPr>
              <a:t> </a:t>
            </a:r>
            <a:r>
              <a:rPr sz="4500" b="1" spc="-195" dirty="0">
                <a:solidFill>
                  <a:srgbClr val="1A285B"/>
                </a:solidFill>
                <a:latin typeface="Arial"/>
                <a:cs typeface="Arial"/>
              </a:rPr>
              <a:t>Early</a:t>
            </a:r>
            <a:r>
              <a:rPr sz="4500" b="1" spc="-135" dirty="0">
                <a:solidFill>
                  <a:srgbClr val="1A285B"/>
                </a:solidFill>
                <a:latin typeface="Arial"/>
                <a:cs typeface="Arial"/>
              </a:rPr>
              <a:t> </a:t>
            </a:r>
            <a:r>
              <a:rPr sz="4500" b="1" spc="-275" dirty="0">
                <a:solidFill>
                  <a:srgbClr val="1A285B"/>
                </a:solidFill>
                <a:latin typeface="Arial"/>
                <a:cs typeface="Arial"/>
              </a:rPr>
              <a:t>Stages:</a:t>
            </a:r>
            <a:r>
              <a:rPr sz="4500" b="1" spc="-135" dirty="0">
                <a:solidFill>
                  <a:srgbClr val="1A285B"/>
                </a:solidFill>
                <a:latin typeface="Arial"/>
                <a:cs typeface="Arial"/>
              </a:rPr>
              <a:t> </a:t>
            </a:r>
            <a:r>
              <a:rPr sz="4500" b="1" spc="-110" dirty="0">
                <a:solidFill>
                  <a:srgbClr val="1A285B"/>
                </a:solidFill>
                <a:latin typeface="Arial"/>
                <a:cs typeface="Arial"/>
              </a:rPr>
              <a:t>Inflammation</a:t>
            </a:r>
            <a:r>
              <a:rPr sz="4500" b="1" spc="-135" dirty="0">
                <a:solidFill>
                  <a:srgbClr val="1A285B"/>
                </a:solidFill>
                <a:latin typeface="Arial"/>
                <a:cs typeface="Arial"/>
              </a:rPr>
              <a:t> </a:t>
            </a:r>
            <a:r>
              <a:rPr sz="4500" b="1" spc="-225" dirty="0">
                <a:solidFill>
                  <a:srgbClr val="1A285B"/>
                </a:solidFill>
                <a:latin typeface="Arial"/>
                <a:cs typeface="Arial"/>
              </a:rPr>
              <a:t>Gives</a:t>
            </a:r>
            <a:r>
              <a:rPr sz="4500" b="1" spc="-135" dirty="0">
                <a:solidFill>
                  <a:srgbClr val="1A285B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1A285B"/>
                </a:solidFill>
                <a:latin typeface="Arial"/>
                <a:cs typeface="Arial"/>
              </a:rPr>
              <a:t>Way</a:t>
            </a:r>
            <a:r>
              <a:rPr sz="4500" b="1" spc="-135" dirty="0">
                <a:solidFill>
                  <a:srgbClr val="1A285B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1A285B"/>
                </a:solidFill>
                <a:latin typeface="Arial"/>
                <a:cs typeface="Arial"/>
              </a:rPr>
              <a:t>to</a:t>
            </a:r>
            <a:r>
              <a:rPr sz="4500" b="1" spc="-135" dirty="0">
                <a:solidFill>
                  <a:srgbClr val="1A285B"/>
                </a:solidFill>
                <a:latin typeface="Arial"/>
                <a:cs typeface="Arial"/>
              </a:rPr>
              <a:t> </a:t>
            </a:r>
            <a:r>
              <a:rPr sz="4500" b="1" spc="-100" dirty="0">
                <a:solidFill>
                  <a:srgbClr val="1A285B"/>
                </a:solidFill>
                <a:latin typeface="Arial"/>
                <a:cs typeface="Arial"/>
              </a:rPr>
              <a:t>Invasion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576" y="2127281"/>
            <a:ext cx="6965950" cy="219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</a:pPr>
            <a:r>
              <a:rPr sz="2500" b="1" spc="-125" dirty="0">
                <a:solidFill>
                  <a:srgbClr val="121212"/>
                </a:solidFill>
                <a:latin typeface="Arial"/>
                <a:cs typeface="Arial"/>
              </a:rPr>
              <a:t>Stage</a:t>
            </a:r>
            <a:r>
              <a:rPr sz="2500" b="1" spc="-8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2500" b="1" spc="55" dirty="0">
                <a:solidFill>
                  <a:srgbClr val="121212"/>
                </a:solidFill>
                <a:latin typeface="Arial"/>
                <a:cs typeface="Arial"/>
              </a:rPr>
              <a:t>1</a:t>
            </a:r>
            <a:r>
              <a:rPr sz="2500" b="1" spc="-8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2500" b="1" spc="90" dirty="0">
                <a:solidFill>
                  <a:srgbClr val="121212"/>
                </a:solidFill>
                <a:latin typeface="Arial"/>
                <a:cs typeface="Arial"/>
              </a:rPr>
              <a:t>-</a:t>
            </a:r>
            <a:r>
              <a:rPr sz="2500" b="1" spc="-8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2500" b="1" spc="-114" dirty="0">
                <a:solidFill>
                  <a:srgbClr val="121212"/>
                </a:solidFill>
                <a:latin typeface="Arial"/>
                <a:cs typeface="Arial"/>
              </a:rPr>
              <a:t>Early</a:t>
            </a:r>
            <a:r>
              <a:rPr sz="2500" b="1" spc="-8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2500" b="1" spc="-125" dirty="0">
                <a:solidFill>
                  <a:srgbClr val="121212"/>
                </a:solidFill>
                <a:latin typeface="Arial"/>
                <a:cs typeface="Arial"/>
              </a:rPr>
              <a:t>Stage</a:t>
            </a:r>
            <a:r>
              <a:rPr sz="2500" b="1" spc="-8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121212"/>
                </a:solidFill>
                <a:latin typeface="Arial"/>
                <a:cs typeface="Arial"/>
              </a:rPr>
              <a:t>(Synovitis)</a:t>
            </a:r>
            <a:endParaRPr sz="2500">
              <a:latin typeface="Arial"/>
              <a:cs typeface="Arial"/>
            </a:endParaRPr>
          </a:p>
          <a:p>
            <a:pPr marL="234315" indent="-221615">
              <a:lnSpc>
                <a:spcPct val="100000"/>
              </a:lnSpc>
              <a:spcBef>
                <a:spcPts val="2340"/>
              </a:spcBef>
              <a:buChar char="•"/>
              <a:tabLst>
                <a:tab pos="234315" algn="l"/>
              </a:tabLst>
            </a:pPr>
            <a:r>
              <a:rPr sz="2250" spc="-130" dirty="0">
                <a:solidFill>
                  <a:srgbClr val="202021"/>
                </a:solidFill>
                <a:latin typeface="Verdana"/>
                <a:cs typeface="Verdana"/>
              </a:rPr>
              <a:t>Inflammation</a:t>
            </a:r>
            <a:r>
              <a:rPr sz="2250" spc="-5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30" dirty="0">
                <a:solidFill>
                  <a:srgbClr val="202021"/>
                </a:solidFill>
                <a:latin typeface="Verdana"/>
                <a:cs typeface="Verdana"/>
              </a:rPr>
              <a:t>of</a:t>
            </a:r>
            <a:r>
              <a:rPr sz="2250" spc="-5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25" dirty="0">
                <a:solidFill>
                  <a:srgbClr val="202021"/>
                </a:solidFill>
                <a:latin typeface="Verdana"/>
                <a:cs typeface="Verdana"/>
              </a:rPr>
              <a:t>the</a:t>
            </a:r>
            <a:r>
              <a:rPr sz="2250" spc="-4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10" dirty="0">
                <a:solidFill>
                  <a:srgbClr val="202021"/>
                </a:solidFill>
                <a:latin typeface="Verdana"/>
                <a:cs typeface="Verdana"/>
              </a:rPr>
              <a:t>synovial</a:t>
            </a:r>
            <a:r>
              <a:rPr sz="2250" spc="-5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90" dirty="0">
                <a:solidFill>
                  <a:srgbClr val="202021"/>
                </a:solidFill>
                <a:latin typeface="Verdana"/>
                <a:cs typeface="Verdana"/>
              </a:rPr>
              <a:t>membrane</a:t>
            </a:r>
            <a:r>
              <a:rPr sz="2250" spc="-5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0" dirty="0">
                <a:solidFill>
                  <a:srgbClr val="202021"/>
                </a:solidFill>
                <a:latin typeface="Verdana"/>
                <a:cs typeface="Verdana"/>
              </a:rPr>
              <a:t>begins.</a:t>
            </a:r>
            <a:endParaRPr sz="2250">
              <a:latin typeface="Verdana"/>
              <a:cs typeface="Verdana"/>
            </a:endParaRPr>
          </a:p>
          <a:p>
            <a:pPr marL="12700" marR="5080" indent="221615">
              <a:lnSpc>
                <a:spcPct val="111100"/>
              </a:lnSpc>
              <a:buChar char="•"/>
              <a:tabLst>
                <a:tab pos="234315" algn="l"/>
              </a:tabLst>
            </a:pPr>
            <a:r>
              <a:rPr sz="2250" spc="-135" dirty="0">
                <a:solidFill>
                  <a:srgbClr val="202021"/>
                </a:solidFill>
                <a:latin typeface="Verdana"/>
                <a:cs typeface="Verdana"/>
              </a:rPr>
              <a:t>Leads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90" dirty="0">
                <a:solidFill>
                  <a:srgbClr val="202021"/>
                </a:solidFill>
                <a:latin typeface="Verdana"/>
                <a:cs typeface="Verdana"/>
              </a:rPr>
              <a:t>to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70" dirty="0">
                <a:solidFill>
                  <a:srgbClr val="202021"/>
                </a:solidFill>
                <a:latin typeface="Verdana"/>
                <a:cs typeface="Verdana"/>
              </a:rPr>
              <a:t>joint</a:t>
            </a:r>
            <a:r>
              <a:rPr sz="2250" spc="-6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80" dirty="0">
                <a:solidFill>
                  <a:srgbClr val="202021"/>
                </a:solidFill>
                <a:latin typeface="Verdana"/>
                <a:cs typeface="Verdana"/>
              </a:rPr>
              <a:t>swelling,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35" dirty="0">
                <a:solidFill>
                  <a:srgbClr val="202021"/>
                </a:solidFill>
                <a:latin typeface="Verdana"/>
                <a:cs typeface="Verdana"/>
              </a:rPr>
              <a:t>pain,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14" dirty="0">
                <a:solidFill>
                  <a:srgbClr val="202021"/>
                </a:solidFill>
                <a:latin typeface="Verdana"/>
                <a:cs typeface="Verdana"/>
              </a:rPr>
              <a:t>stiffness,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60" dirty="0">
                <a:solidFill>
                  <a:srgbClr val="202021"/>
                </a:solidFill>
                <a:latin typeface="Verdana"/>
                <a:cs typeface="Verdana"/>
              </a:rPr>
              <a:t>and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55" dirty="0">
                <a:solidFill>
                  <a:srgbClr val="202021"/>
                </a:solidFill>
                <a:latin typeface="Verdana"/>
                <a:cs typeface="Verdana"/>
              </a:rPr>
              <a:t>warmth. </a:t>
            </a:r>
            <a:r>
              <a:rPr sz="2250" spc="-110" dirty="0">
                <a:solidFill>
                  <a:srgbClr val="202021"/>
                </a:solidFill>
                <a:latin typeface="Verdana"/>
                <a:cs typeface="Verdana"/>
              </a:rPr>
              <a:t>Crucially,</a:t>
            </a:r>
            <a:r>
              <a:rPr sz="2250" spc="-8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30" dirty="0">
                <a:solidFill>
                  <a:srgbClr val="202021"/>
                </a:solidFill>
                <a:latin typeface="Verdana"/>
                <a:cs typeface="Verdana"/>
              </a:rPr>
              <a:t>there</a:t>
            </a:r>
            <a:r>
              <a:rPr sz="2250" spc="-7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45" dirty="0">
                <a:solidFill>
                  <a:srgbClr val="202021"/>
                </a:solidFill>
                <a:latin typeface="Verdana"/>
                <a:cs typeface="Verdana"/>
              </a:rPr>
              <a:t>is</a:t>
            </a:r>
            <a:r>
              <a:rPr sz="2250" spc="-8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40" dirty="0">
                <a:solidFill>
                  <a:srgbClr val="202021"/>
                </a:solidFill>
                <a:latin typeface="Verdana"/>
                <a:cs typeface="Verdana"/>
              </a:rPr>
              <a:t>no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55" dirty="0">
                <a:solidFill>
                  <a:srgbClr val="202021"/>
                </a:solidFill>
                <a:latin typeface="Verdana"/>
                <a:cs typeface="Verdana"/>
              </a:rPr>
              <a:t>visible</a:t>
            </a:r>
            <a:r>
              <a:rPr sz="2250" spc="-7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70" dirty="0">
                <a:solidFill>
                  <a:srgbClr val="202021"/>
                </a:solidFill>
                <a:latin typeface="Verdana"/>
                <a:cs typeface="Verdana"/>
              </a:rPr>
              <a:t>joint </a:t>
            </a:r>
            <a:r>
              <a:rPr sz="2250" spc="-185" dirty="0">
                <a:solidFill>
                  <a:srgbClr val="202021"/>
                </a:solidFill>
                <a:latin typeface="Verdana"/>
                <a:cs typeface="Verdana"/>
              </a:rPr>
              <a:t>damage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40" dirty="0">
                <a:solidFill>
                  <a:srgbClr val="202021"/>
                </a:solidFill>
                <a:latin typeface="Verdana"/>
                <a:cs typeface="Verdana"/>
              </a:rPr>
              <a:t>on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25" dirty="0">
                <a:solidFill>
                  <a:srgbClr val="202021"/>
                </a:solidFill>
                <a:latin typeface="Verdana"/>
                <a:cs typeface="Verdana"/>
              </a:rPr>
              <a:t>X-</a:t>
            </a:r>
            <a:r>
              <a:rPr sz="2250" spc="-20" dirty="0">
                <a:solidFill>
                  <a:srgbClr val="202021"/>
                </a:solidFill>
                <a:latin typeface="Verdana"/>
                <a:cs typeface="Verdana"/>
              </a:rPr>
              <a:t>rays </a:t>
            </a:r>
            <a:r>
              <a:rPr sz="2250" spc="-150" dirty="0">
                <a:solidFill>
                  <a:srgbClr val="202021"/>
                </a:solidFill>
                <a:latin typeface="Verdana"/>
                <a:cs typeface="Verdana"/>
              </a:rPr>
              <a:t>at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80" dirty="0">
                <a:solidFill>
                  <a:srgbClr val="202021"/>
                </a:solidFill>
                <a:latin typeface="Verdana"/>
                <a:cs typeface="Verdana"/>
              </a:rPr>
              <a:t>this</a:t>
            </a:r>
            <a:r>
              <a:rPr sz="2250" spc="-10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0" dirty="0">
                <a:solidFill>
                  <a:srgbClr val="202021"/>
                </a:solidFill>
                <a:latin typeface="Verdana"/>
                <a:cs typeface="Verdana"/>
              </a:rPr>
              <a:t>stage.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45577" y="2115184"/>
            <a:ext cx="7224395" cy="300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2700" b="1" spc="-130" dirty="0">
                <a:solidFill>
                  <a:srgbClr val="131515"/>
                </a:solidFill>
                <a:latin typeface="Arial"/>
                <a:cs typeface="Arial"/>
              </a:rPr>
              <a:t>Stage</a:t>
            </a:r>
            <a:r>
              <a:rPr sz="2700" b="1" spc="-100" dirty="0">
                <a:solidFill>
                  <a:srgbClr val="131515"/>
                </a:solidFill>
                <a:latin typeface="Arial"/>
                <a:cs typeface="Arial"/>
              </a:rPr>
              <a:t> </a:t>
            </a:r>
            <a:r>
              <a:rPr sz="2700" b="1" spc="60" dirty="0">
                <a:solidFill>
                  <a:srgbClr val="131515"/>
                </a:solidFill>
                <a:latin typeface="Arial"/>
                <a:cs typeface="Arial"/>
              </a:rPr>
              <a:t>2</a:t>
            </a:r>
            <a:r>
              <a:rPr sz="2700" b="1" spc="-100" dirty="0">
                <a:solidFill>
                  <a:srgbClr val="131515"/>
                </a:solidFill>
                <a:latin typeface="Arial"/>
                <a:cs typeface="Arial"/>
              </a:rPr>
              <a:t> </a:t>
            </a:r>
            <a:r>
              <a:rPr sz="2700" b="1" spc="105" dirty="0">
                <a:solidFill>
                  <a:srgbClr val="131515"/>
                </a:solidFill>
                <a:latin typeface="Arial"/>
                <a:cs typeface="Arial"/>
              </a:rPr>
              <a:t>-</a:t>
            </a:r>
            <a:r>
              <a:rPr sz="2700" b="1" spc="-100" dirty="0">
                <a:solidFill>
                  <a:srgbClr val="131515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131515"/>
                </a:solidFill>
                <a:latin typeface="Arial"/>
                <a:cs typeface="Arial"/>
              </a:rPr>
              <a:t>Moderate</a:t>
            </a:r>
            <a:r>
              <a:rPr sz="2700" b="1" spc="-100" dirty="0">
                <a:solidFill>
                  <a:srgbClr val="131515"/>
                </a:solidFill>
                <a:latin typeface="Arial"/>
                <a:cs typeface="Arial"/>
              </a:rPr>
              <a:t> </a:t>
            </a:r>
            <a:r>
              <a:rPr sz="2700" b="1" spc="-130" dirty="0">
                <a:solidFill>
                  <a:srgbClr val="131515"/>
                </a:solidFill>
                <a:latin typeface="Arial"/>
                <a:cs typeface="Arial"/>
              </a:rPr>
              <a:t>Stage</a:t>
            </a:r>
            <a:r>
              <a:rPr sz="2700" b="1" spc="-100" dirty="0">
                <a:solidFill>
                  <a:srgbClr val="131515"/>
                </a:solidFill>
                <a:latin typeface="Arial"/>
                <a:cs typeface="Arial"/>
              </a:rPr>
              <a:t> </a:t>
            </a:r>
            <a:r>
              <a:rPr sz="2700" b="1" spc="-165" dirty="0">
                <a:solidFill>
                  <a:srgbClr val="131515"/>
                </a:solidFill>
                <a:latin typeface="Arial"/>
                <a:cs typeface="Arial"/>
              </a:rPr>
              <a:t>(Pannus</a:t>
            </a:r>
            <a:r>
              <a:rPr sz="2700" b="1" spc="-95" dirty="0">
                <a:solidFill>
                  <a:srgbClr val="131515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131515"/>
                </a:solidFill>
                <a:latin typeface="Arial"/>
                <a:cs typeface="Arial"/>
              </a:rPr>
              <a:t>Formation)</a:t>
            </a:r>
            <a:endParaRPr sz="2700">
              <a:latin typeface="Arial"/>
              <a:cs typeface="Arial"/>
            </a:endParaRPr>
          </a:p>
          <a:p>
            <a:pPr marL="31115" marR="5080" indent="224154">
              <a:lnSpc>
                <a:spcPct val="116500"/>
              </a:lnSpc>
              <a:spcBef>
                <a:spcPts val="1420"/>
              </a:spcBef>
              <a:buChar char="•"/>
              <a:tabLst>
                <a:tab pos="255270" algn="l"/>
              </a:tabLst>
            </a:pPr>
            <a:r>
              <a:rPr sz="2200" spc="-80" dirty="0">
                <a:solidFill>
                  <a:srgbClr val="202021"/>
                </a:solidFill>
                <a:latin typeface="Verdana"/>
                <a:cs typeface="Verdana"/>
              </a:rPr>
              <a:t>The </a:t>
            </a:r>
            <a:r>
              <a:rPr sz="2200" spc="-65" dirty="0">
                <a:solidFill>
                  <a:srgbClr val="202021"/>
                </a:solidFill>
                <a:latin typeface="Verdana"/>
                <a:cs typeface="Verdana"/>
              </a:rPr>
              <a:t>inflamed</a:t>
            </a:r>
            <a:r>
              <a:rPr sz="2200" spc="-5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00" spc="-130" dirty="0">
                <a:solidFill>
                  <a:srgbClr val="202021"/>
                </a:solidFill>
                <a:latin typeface="Verdana"/>
                <a:cs typeface="Verdana"/>
              </a:rPr>
              <a:t>synovium</a:t>
            </a:r>
            <a:r>
              <a:rPr sz="2200" spc="-6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00" spc="-100" dirty="0">
                <a:solidFill>
                  <a:srgbClr val="202021"/>
                </a:solidFill>
                <a:latin typeface="Verdana"/>
                <a:cs typeface="Verdana"/>
              </a:rPr>
              <a:t>thickens,</a:t>
            </a:r>
            <a:r>
              <a:rPr sz="2200" spc="-5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00" spc="-80" dirty="0">
                <a:solidFill>
                  <a:srgbClr val="202021"/>
                </a:solidFill>
                <a:latin typeface="Verdana"/>
                <a:cs typeface="Verdana"/>
              </a:rPr>
              <a:t>forming</a:t>
            </a:r>
            <a:r>
              <a:rPr sz="2200" spc="-6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00" spc="-155" dirty="0">
                <a:solidFill>
                  <a:srgbClr val="202021"/>
                </a:solidFill>
                <a:latin typeface="Verdana"/>
                <a:cs typeface="Verdana"/>
              </a:rPr>
              <a:t>an</a:t>
            </a:r>
            <a:r>
              <a:rPr sz="2200" spc="-3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202021"/>
                </a:solidFill>
                <a:latin typeface="Verdana"/>
                <a:cs typeface="Verdana"/>
              </a:rPr>
              <a:t>invasive </a:t>
            </a:r>
            <a:r>
              <a:rPr sz="2200" spc="-75" dirty="0">
                <a:solidFill>
                  <a:srgbClr val="202021"/>
                </a:solidFill>
                <a:latin typeface="Verdana"/>
                <a:cs typeface="Verdana"/>
              </a:rPr>
              <a:t>tissue</a:t>
            </a:r>
            <a:r>
              <a:rPr sz="2200" spc="-12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202021"/>
                </a:solidFill>
                <a:latin typeface="Verdana"/>
                <a:cs typeface="Verdana"/>
              </a:rPr>
              <a:t>called</a:t>
            </a:r>
            <a:r>
              <a:rPr sz="2200" spc="-114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02021"/>
                </a:solidFill>
                <a:latin typeface="Verdana"/>
                <a:cs typeface="Verdana"/>
              </a:rPr>
              <a:t>pannus.</a:t>
            </a:r>
            <a:endParaRPr sz="2200">
              <a:latin typeface="Verdana"/>
              <a:cs typeface="Verdana"/>
            </a:endParaRPr>
          </a:p>
          <a:p>
            <a:pPr marL="12700" marR="882015" indent="225425">
              <a:lnSpc>
                <a:spcPct val="100499"/>
              </a:lnSpc>
              <a:spcBef>
                <a:spcPts val="565"/>
              </a:spcBef>
              <a:buChar char="•"/>
              <a:tabLst>
                <a:tab pos="238125" algn="l"/>
              </a:tabLst>
            </a:pPr>
            <a:r>
              <a:rPr sz="2300" spc="-165" dirty="0">
                <a:solidFill>
                  <a:srgbClr val="202021"/>
                </a:solidFill>
                <a:latin typeface="Verdana"/>
                <a:cs typeface="Verdana"/>
              </a:rPr>
              <a:t>Pannus</a:t>
            </a:r>
            <a:r>
              <a:rPr sz="2300" spc="-4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300" spc="-114" dirty="0">
                <a:solidFill>
                  <a:srgbClr val="202021"/>
                </a:solidFill>
                <a:latin typeface="Verdana"/>
                <a:cs typeface="Verdana"/>
              </a:rPr>
              <a:t>actively</a:t>
            </a:r>
            <a:r>
              <a:rPr sz="2300" spc="-4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300" spc="-160" dirty="0">
                <a:solidFill>
                  <a:srgbClr val="202021"/>
                </a:solidFill>
                <a:latin typeface="Verdana"/>
                <a:cs typeface="Verdana"/>
              </a:rPr>
              <a:t>invades</a:t>
            </a:r>
            <a:r>
              <a:rPr sz="2300" spc="-3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300" spc="-195" dirty="0">
                <a:solidFill>
                  <a:srgbClr val="202021"/>
                </a:solidFill>
                <a:latin typeface="Verdana"/>
                <a:cs typeface="Verdana"/>
              </a:rPr>
              <a:t>and</a:t>
            </a:r>
            <a:r>
              <a:rPr sz="2300" spc="-4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300" spc="-135" dirty="0">
                <a:solidFill>
                  <a:srgbClr val="202021"/>
                </a:solidFill>
                <a:latin typeface="Verdana"/>
                <a:cs typeface="Verdana"/>
              </a:rPr>
              <a:t>begins</a:t>
            </a:r>
            <a:r>
              <a:rPr sz="2300" spc="-3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300" spc="-135" dirty="0">
                <a:solidFill>
                  <a:srgbClr val="202021"/>
                </a:solidFill>
                <a:latin typeface="Verdana"/>
                <a:cs typeface="Verdana"/>
              </a:rPr>
              <a:t>to</a:t>
            </a:r>
            <a:r>
              <a:rPr sz="2300" spc="-4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300" spc="-120" dirty="0">
                <a:solidFill>
                  <a:srgbClr val="202021"/>
                </a:solidFill>
                <a:latin typeface="Verdana"/>
                <a:cs typeface="Verdana"/>
              </a:rPr>
              <a:t>destroy </a:t>
            </a:r>
            <a:r>
              <a:rPr sz="2300" spc="-110" dirty="0">
                <a:solidFill>
                  <a:srgbClr val="202021"/>
                </a:solidFill>
                <a:latin typeface="Verdana"/>
                <a:cs typeface="Verdana"/>
              </a:rPr>
              <a:t>cartilage</a:t>
            </a:r>
            <a:r>
              <a:rPr sz="2300" spc="-5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300" spc="-195" dirty="0">
                <a:solidFill>
                  <a:srgbClr val="202021"/>
                </a:solidFill>
                <a:latin typeface="Verdana"/>
                <a:cs typeface="Verdana"/>
              </a:rPr>
              <a:t>and</a:t>
            </a:r>
            <a:r>
              <a:rPr sz="2300" spc="-5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202021"/>
                </a:solidFill>
                <a:latin typeface="Verdana"/>
                <a:cs typeface="Verdana"/>
              </a:rPr>
              <a:t>bone.</a:t>
            </a:r>
            <a:endParaRPr sz="2300">
              <a:latin typeface="Verdana"/>
              <a:cs typeface="Verdana"/>
            </a:endParaRPr>
          </a:p>
          <a:p>
            <a:pPr marL="248285" indent="-223520">
              <a:lnSpc>
                <a:spcPct val="100000"/>
              </a:lnSpc>
              <a:spcBef>
                <a:spcPts val="885"/>
              </a:spcBef>
              <a:buChar char="•"/>
              <a:tabLst>
                <a:tab pos="248285" algn="l"/>
              </a:tabLst>
            </a:pPr>
            <a:r>
              <a:rPr sz="2250" spc="-75" dirty="0">
                <a:solidFill>
                  <a:srgbClr val="202021"/>
                </a:solidFill>
                <a:latin typeface="Verdana"/>
                <a:cs typeface="Verdana"/>
              </a:rPr>
              <a:t>This</a:t>
            </a:r>
            <a:r>
              <a:rPr sz="2250" spc="-12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204" dirty="0">
                <a:solidFill>
                  <a:srgbClr val="202021"/>
                </a:solidFill>
                <a:latin typeface="Verdana"/>
                <a:cs typeface="Verdana"/>
              </a:rPr>
              <a:t>marks</a:t>
            </a:r>
            <a:r>
              <a:rPr sz="2250" spc="-4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14" dirty="0">
                <a:solidFill>
                  <a:srgbClr val="202021"/>
                </a:solidFill>
                <a:latin typeface="Verdana"/>
                <a:cs typeface="Verdana"/>
              </a:rPr>
              <a:t>the</a:t>
            </a:r>
            <a:r>
              <a:rPr sz="2250" spc="-8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90" dirty="0">
                <a:solidFill>
                  <a:srgbClr val="202021"/>
                </a:solidFill>
                <a:latin typeface="Verdana"/>
                <a:cs typeface="Verdana"/>
              </a:rPr>
              <a:t>beginning</a:t>
            </a:r>
            <a:r>
              <a:rPr sz="2250" spc="-10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0" dirty="0">
                <a:solidFill>
                  <a:srgbClr val="202021"/>
                </a:solidFill>
                <a:latin typeface="Verdana"/>
                <a:cs typeface="Verdana"/>
              </a:rPr>
              <a:t>of</a:t>
            </a:r>
            <a:r>
              <a:rPr sz="2250" spc="-8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65" dirty="0">
                <a:solidFill>
                  <a:srgbClr val="202021"/>
                </a:solidFill>
                <a:latin typeface="Verdana"/>
                <a:cs typeface="Verdana"/>
              </a:rPr>
              <a:t>joint</a:t>
            </a:r>
            <a:r>
              <a:rPr sz="2250" spc="-8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45" dirty="0">
                <a:solidFill>
                  <a:srgbClr val="202021"/>
                </a:solidFill>
                <a:latin typeface="Verdana"/>
                <a:cs typeface="Verdana"/>
              </a:rPr>
              <a:t>space</a:t>
            </a:r>
            <a:r>
              <a:rPr sz="2250" spc="-5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250" spc="-10" dirty="0">
                <a:solidFill>
                  <a:srgbClr val="202021"/>
                </a:solidFill>
                <a:latin typeface="Verdana"/>
                <a:cs typeface="Verdana"/>
              </a:rPr>
              <a:t>narrowing</a:t>
            </a:r>
            <a:endParaRPr sz="225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  <a:spcBef>
                <a:spcPts val="75"/>
              </a:spcBef>
            </a:pPr>
            <a:r>
              <a:rPr sz="2400" spc="-210" dirty="0">
                <a:solidFill>
                  <a:srgbClr val="202021"/>
                </a:solidFill>
                <a:latin typeface="Verdana"/>
                <a:cs typeface="Verdana"/>
              </a:rPr>
              <a:t>and</a:t>
            </a:r>
            <a:r>
              <a:rPr sz="2400" spc="-13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202021"/>
                </a:solidFill>
                <a:latin typeface="Verdana"/>
                <a:cs typeface="Verdana"/>
              </a:rPr>
              <a:t>reduced</a:t>
            </a:r>
            <a:r>
              <a:rPr sz="2400" spc="-13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202021"/>
                </a:solidFill>
                <a:latin typeface="Verdana"/>
                <a:cs typeface="Verdana"/>
              </a:rPr>
              <a:t>range</a:t>
            </a:r>
            <a:r>
              <a:rPr sz="2400" spc="-135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202021"/>
                </a:solidFill>
                <a:latin typeface="Verdana"/>
                <a:cs typeface="Verdana"/>
              </a:rPr>
              <a:t>of</a:t>
            </a:r>
            <a:r>
              <a:rPr sz="2400" spc="-13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202021"/>
                </a:solidFill>
                <a:latin typeface="Verdana"/>
                <a:cs typeface="Verdana"/>
              </a:rPr>
              <a:t>motion.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1901" y="6869488"/>
            <a:ext cx="1472565" cy="103124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304800">
              <a:lnSpc>
                <a:spcPts val="2480"/>
              </a:lnSpc>
              <a:spcBef>
                <a:spcPts val="244"/>
              </a:spcBef>
            </a:pPr>
            <a:r>
              <a:rPr sz="2100" spc="-55" dirty="0">
                <a:solidFill>
                  <a:srgbClr val="202021"/>
                </a:solidFill>
                <a:latin typeface="Verdana"/>
                <a:cs typeface="Verdana"/>
              </a:rPr>
              <a:t>Inflamed </a:t>
            </a:r>
            <a:r>
              <a:rPr sz="2100" spc="-10" dirty="0">
                <a:solidFill>
                  <a:srgbClr val="202021"/>
                </a:solidFill>
                <a:latin typeface="Verdana"/>
                <a:cs typeface="Verdana"/>
              </a:rPr>
              <a:t>Synovial</a:t>
            </a:r>
            <a:endParaRPr sz="2100">
              <a:latin typeface="Verdana"/>
              <a:cs typeface="Verdana"/>
            </a:endParaRPr>
          </a:p>
          <a:p>
            <a:pPr marL="25400">
              <a:lnSpc>
                <a:spcPct val="100000"/>
              </a:lnSpc>
              <a:spcBef>
                <a:spcPts val="170"/>
              </a:spcBef>
            </a:pPr>
            <a:r>
              <a:rPr sz="2200" spc="-45" dirty="0">
                <a:solidFill>
                  <a:srgbClr val="202021"/>
                </a:solidFill>
                <a:latin typeface="Verdana"/>
                <a:cs typeface="Verdana"/>
              </a:rPr>
              <a:t>Membrane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56860" y="7211504"/>
            <a:ext cx="98996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80" dirty="0">
                <a:solidFill>
                  <a:srgbClr val="202021"/>
                </a:solidFill>
                <a:latin typeface="Verdana"/>
                <a:cs typeface="Verdana"/>
              </a:rPr>
              <a:t>P</a:t>
            </a:r>
            <a:r>
              <a:rPr sz="2000" spc="-44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202021"/>
                </a:solidFill>
                <a:latin typeface="Verdana"/>
                <a:cs typeface="Verdana"/>
              </a:rPr>
              <a:t>a</a:t>
            </a:r>
            <a:r>
              <a:rPr sz="2000" spc="-44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202021"/>
                </a:solidFill>
                <a:latin typeface="Verdana"/>
                <a:cs typeface="Verdana"/>
              </a:rPr>
              <a:t>n</a:t>
            </a:r>
            <a:r>
              <a:rPr sz="2000" spc="-434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202021"/>
                </a:solidFill>
                <a:latin typeface="Verdana"/>
                <a:cs typeface="Verdana"/>
              </a:rPr>
              <a:t>n</a:t>
            </a:r>
            <a:r>
              <a:rPr sz="2000" spc="-44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000" spc="-185" dirty="0">
                <a:solidFill>
                  <a:srgbClr val="202021"/>
                </a:solidFill>
                <a:latin typeface="Verdana"/>
                <a:cs typeface="Verdana"/>
              </a:rPr>
              <a:t>u</a:t>
            </a:r>
            <a:r>
              <a:rPr sz="2000" spc="-440" dirty="0">
                <a:solidFill>
                  <a:srgbClr val="202021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202021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057" y="5054599"/>
            <a:ext cx="3569348" cy="431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46151" y="5054599"/>
            <a:ext cx="3886906" cy="431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1820" y="2019299"/>
            <a:ext cx="165129" cy="50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41296" y="2019299"/>
            <a:ext cx="165129" cy="50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6327" y="541866"/>
            <a:ext cx="1560893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spc="-140" dirty="0">
                <a:solidFill>
                  <a:srgbClr val="0C2157"/>
                </a:solidFill>
                <a:latin typeface="Arial MT"/>
                <a:cs typeface="Arial MT"/>
              </a:rPr>
              <a:t>The</a:t>
            </a:r>
            <a:r>
              <a:rPr sz="4550" spc="-370" dirty="0">
                <a:solidFill>
                  <a:srgbClr val="0C2157"/>
                </a:solidFill>
                <a:latin typeface="Arial MT"/>
                <a:cs typeface="Arial MT"/>
              </a:rPr>
              <a:t> </a:t>
            </a:r>
            <a:r>
              <a:rPr sz="4550" spc="-55" dirty="0">
                <a:solidFill>
                  <a:srgbClr val="081C4F"/>
                </a:solidFill>
                <a:latin typeface="Arial MT"/>
                <a:cs typeface="Arial MT"/>
              </a:rPr>
              <a:t>Late</a:t>
            </a:r>
            <a:r>
              <a:rPr sz="4550" spc="-245" dirty="0">
                <a:solidFill>
                  <a:srgbClr val="081C4F"/>
                </a:solidFill>
                <a:latin typeface="Arial MT"/>
                <a:cs typeface="Arial MT"/>
              </a:rPr>
              <a:t> </a:t>
            </a:r>
            <a:r>
              <a:rPr sz="4550" spc="-55" dirty="0">
                <a:solidFill>
                  <a:srgbClr val="0A1F56"/>
                </a:solidFill>
                <a:latin typeface="Arial MT"/>
                <a:cs typeface="Arial MT"/>
              </a:rPr>
              <a:t>Stoges:</a:t>
            </a:r>
            <a:r>
              <a:rPr sz="4550" spc="-315" dirty="0">
                <a:solidFill>
                  <a:srgbClr val="0A1F56"/>
                </a:solidFill>
                <a:latin typeface="Arial MT"/>
                <a:cs typeface="Arial MT"/>
              </a:rPr>
              <a:t> </a:t>
            </a:r>
            <a:r>
              <a:rPr sz="4550" dirty="0">
                <a:solidFill>
                  <a:srgbClr val="0A1D57"/>
                </a:solidFill>
                <a:latin typeface="Arial MT"/>
                <a:cs typeface="Arial MT"/>
              </a:rPr>
              <a:t>From</a:t>
            </a:r>
            <a:r>
              <a:rPr sz="4550" spc="-265" dirty="0">
                <a:solidFill>
                  <a:srgbClr val="0A1D57"/>
                </a:solidFill>
                <a:latin typeface="Arial MT"/>
                <a:cs typeface="Arial MT"/>
              </a:rPr>
              <a:t> </a:t>
            </a:r>
            <a:r>
              <a:rPr sz="4550" spc="-110" dirty="0">
                <a:solidFill>
                  <a:srgbClr val="081F5B"/>
                </a:solidFill>
                <a:latin typeface="Arial MT"/>
                <a:cs typeface="Arial MT"/>
              </a:rPr>
              <a:t>Severe</a:t>
            </a:r>
            <a:r>
              <a:rPr sz="4550" spc="-320" dirty="0">
                <a:solidFill>
                  <a:srgbClr val="081F5B"/>
                </a:solidFill>
                <a:latin typeface="Arial MT"/>
                <a:cs typeface="Arial MT"/>
              </a:rPr>
              <a:t> </a:t>
            </a:r>
            <a:r>
              <a:rPr sz="4550" spc="75" dirty="0">
                <a:solidFill>
                  <a:srgbClr val="0A1F54"/>
                </a:solidFill>
                <a:latin typeface="Arial MT"/>
                <a:cs typeface="Arial MT"/>
              </a:rPr>
              <a:t>Destruction</a:t>
            </a:r>
            <a:r>
              <a:rPr sz="4550" spc="-160" dirty="0">
                <a:solidFill>
                  <a:srgbClr val="0A1F54"/>
                </a:solidFill>
                <a:latin typeface="Arial MT"/>
                <a:cs typeface="Arial MT"/>
              </a:rPr>
              <a:t> </a:t>
            </a:r>
            <a:r>
              <a:rPr sz="4550" spc="204" dirty="0">
                <a:solidFill>
                  <a:srgbClr val="051A52"/>
                </a:solidFill>
                <a:latin typeface="Arial MT"/>
                <a:cs typeface="Arial MT"/>
              </a:rPr>
              <a:t>to</a:t>
            </a:r>
            <a:r>
              <a:rPr sz="4550" spc="-545" dirty="0">
                <a:solidFill>
                  <a:srgbClr val="051A52"/>
                </a:solidFill>
                <a:latin typeface="Arial MT"/>
                <a:cs typeface="Arial MT"/>
              </a:rPr>
              <a:t> </a:t>
            </a:r>
            <a:r>
              <a:rPr sz="4550" spc="55" dirty="0">
                <a:solidFill>
                  <a:srgbClr val="0C2159"/>
                </a:solidFill>
                <a:latin typeface="Arial MT"/>
                <a:cs typeface="Arial MT"/>
              </a:rPr>
              <a:t>Functional</a:t>
            </a:r>
            <a:r>
              <a:rPr sz="4550" spc="-65" dirty="0">
                <a:solidFill>
                  <a:srgbClr val="0C2159"/>
                </a:solidFill>
                <a:latin typeface="Arial MT"/>
                <a:cs typeface="Arial MT"/>
              </a:rPr>
              <a:t> </a:t>
            </a:r>
            <a:r>
              <a:rPr sz="4550" spc="-20" dirty="0">
                <a:solidFill>
                  <a:srgbClr val="11265E"/>
                </a:solidFill>
                <a:latin typeface="Arial MT"/>
                <a:cs typeface="Arial MT"/>
              </a:rPr>
              <a:t>Loss</a:t>
            </a:r>
            <a:endParaRPr sz="45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5227" y="1718733"/>
            <a:ext cx="7446645" cy="310197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15"/>
              </a:spcBef>
              <a:tabLst>
                <a:tab pos="1689100" algn="l"/>
              </a:tabLst>
            </a:pPr>
            <a:r>
              <a:rPr sz="2900" dirty="0">
                <a:solidFill>
                  <a:srgbClr val="05153D"/>
                </a:solidFill>
                <a:latin typeface="Arial MT"/>
                <a:cs typeface="Arial MT"/>
              </a:rPr>
              <a:t>Stage</a:t>
            </a:r>
            <a:r>
              <a:rPr sz="2900" spc="-40" dirty="0">
                <a:solidFill>
                  <a:srgbClr val="05153D"/>
                </a:solidFill>
                <a:latin typeface="Arial MT"/>
                <a:cs typeface="Arial MT"/>
              </a:rPr>
              <a:t> </a:t>
            </a:r>
            <a:r>
              <a:rPr sz="2900" spc="75" dirty="0">
                <a:solidFill>
                  <a:srgbClr val="051641"/>
                </a:solidFill>
                <a:latin typeface="Arial MT"/>
                <a:cs typeface="Arial MT"/>
              </a:rPr>
              <a:t>3</a:t>
            </a:r>
            <a:r>
              <a:rPr sz="2900" dirty="0">
                <a:solidFill>
                  <a:srgbClr val="051641"/>
                </a:solidFill>
                <a:latin typeface="Arial MT"/>
                <a:cs typeface="Arial MT"/>
              </a:rPr>
              <a:t>	</a:t>
            </a:r>
            <a:r>
              <a:rPr sz="2900" dirty="0">
                <a:solidFill>
                  <a:srgbClr val="05133F"/>
                </a:solidFill>
                <a:latin typeface="Arial MT"/>
                <a:cs typeface="Arial MT"/>
              </a:rPr>
              <a:t>Severe</a:t>
            </a:r>
            <a:r>
              <a:rPr sz="2900" spc="-170" dirty="0">
                <a:solidFill>
                  <a:srgbClr val="05133F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05153F"/>
                </a:solidFill>
                <a:latin typeface="Arial MT"/>
                <a:cs typeface="Arial MT"/>
              </a:rPr>
              <a:t>Stage</a:t>
            </a:r>
            <a:endParaRPr sz="2900">
              <a:latin typeface="Arial MT"/>
              <a:cs typeface="Arial MT"/>
            </a:endParaRPr>
          </a:p>
          <a:p>
            <a:pPr marL="367030" indent="-205104">
              <a:lnSpc>
                <a:spcPct val="100000"/>
              </a:lnSpc>
              <a:spcBef>
                <a:spcPts val="420"/>
              </a:spcBef>
              <a:buClr>
                <a:srgbClr val="0A0A0A"/>
              </a:buClr>
              <a:buChar char="•"/>
              <a:tabLst>
                <a:tab pos="367030" algn="l"/>
              </a:tabLst>
            </a:pPr>
            <a:r>
              <a:rPr sz="2900" spc="-210" dirty="0">
                <a:latin typeface="Arial MT"/>
                <a:cs typeface="Arial MT"/>
              </a:rPr>
              <a:t>Significant</a:t>
            </a:r>
            <a:r>
              <a:rPr sz="2900" spc="80" dirty="0">
                <a:latin typeface="Arial MT"/>
                <a:cs typeface="Arial MT"/>
              </a:rPr>
              <a:t> </a:t>
            </a:r>
            <a:r>
              <a:rPr sz="2900" spc="-215" dirty="0">
                <a:latin typeface="Arial MT"/>
                <a:cs typeface="Arial MT"/>
              </a:rPr>
              <a:t>destruction</a:t>
            </a:r>
            <a:r>
              <a:rPr sz="2900" spc="25" dirty="0">
                <a:latin typeface="Arial MT"/>
                <a:cs typeface="Arial MT"/>
              </a:rPr>
              <a:t> </a:t>
            </a:r>
            <a:r>
              <a:rPr sz="2900" spc="-250" dirty="0">
                <a:latin typeface="Arial MT"/>
                <a:cs typeface="Arial MT"/>
              </a:rPr>
              <a:t>of</a:t>
            </a:r>
            <a:r>
              <a:rPr sz="2900" spc="-65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cartilage</a:t>
            </a:r>
            <a:r>
              <a:rPr sz="2900" spc="65" dirty="0">
                <a:latin typeface="Arial MT"/>
                <a:cs typeface="Arial MT"/>
              </a:rPr>
              <a:t> </a:t>
            </a:r>
            <a:r>
              <a:rPr sz="2900" spc="-295" dirty="0">
                <a:latin typeface="Arial MT"/>
                <a:cs typeface="Arial MT"/>
              </a:rPr>
              <a:t>and</a:t>
            </a:r>
            <a:r>
              <a:rPr sz="2900" spc="-180" dirty="0">
                <a:latin typeface="Arial MT"/>
                <a:cs typeface="Arial MT"/>
              </a:rPr>
              <a:t> </a:t>
            </a:r>
            <a:r>
              <a:rPr sz="2900" spc="-295" dirty="0">
                <a:latin typeface="Arial MT"/>
                <a:cs typeface="Arial MT"/>
              </a:rPr>
              <a:t>bone</a:t>
            </a:r>
            <a:r>
              <a:rPr sz="2900" spc="-12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is</a:t>
            </a:r>
            <a:r>
              <a:rPr sz="2900" spc="-110" dirty="0">
                <a:latin typeface="Arial MT"/>
                <a:cs typeface="Arial MT"/>
              </a:rPr>
              <a:t> </a:t>
            </a:r>
            <a:r>
              <a:rPr sz="2900" spc="-315" dirty="0">
                <a:latin typeface="Arial MT"/>
                <a:cs typeface="Arial MT"/>
              </a:rPr>
              <a:t>now</a:t>
            </a:r>
            <a:endParaRPr sz="2900">
              <a:latin typeface="Arial MT"/>
              <a:cs typeface="Arial MT"/>
            </a:endParaRPr>
          </a:p>
          <a:p>
            <a:pPr marL="337820">
              <a:lnSpc>
                <a:spcPts val="3045"/>
              </a:lnSpc>
              <a:spcBef>
                <a:spcPts val="620"/>
              </a:spcBef>
            </a:pPr>
            <a:r>
              <a:rPr sz="1850" spc="180" dirty="0">
                <a:latin typeface="Arial MT"/>
                <a:cs typeface="Arial MT"/>
              </a:rPr>
              <a:t>"</a:t>
            </a:r>
            <a:r>
              <a:rPr sz="2775" spc="270" baseline="31531" dirty="0">
                <a:latin typeface="Arial MT"/>
                <a:cs typeface="Arial MT"/>
              </a:rPr>
              <a:t>V</a:t>
            </a:r>
            <a:r>
              <a:rPr sz="1500" spc="180" dirty="0">
                <a:latin typeface="Arial MT"/>
                <a:cs typeface="Arial MT"/>
              </a:rPr>
              <a:t>'</a:t>
            </a:r>
            <a:r>
              <a:rPr sz="4050" spc="270" baseline="20576" dirty="0">
                <a:latin typeface="Arial MT"/>
                <a:cs typeface="Arial MT"/>
              </a:rPr>
              <a:t>d</a:t>
            </a:r>
            <a:r>
              <a:rPr sz="2250" spc="270" baseline="37037" dirty="0">
                <a:latin typeface="Arial MT"/>
                <a:cs typeface="Arial MT"/>
              </a:rPr>
              <a:t>e</a:t>
            </a:r>
            <a:r>
              <a:rPr sz="1950" spc="180" dirty="0">
                <a:latin typeface="Arial MT"/>
                <a:cs typeface="Arial MT"/>
              </a:rPr>
              <a:t>F’</a:t>
            </a:r>
            <a:r>
              <a:rPr sz="2250" spc="270" baseline="37037" dirty="0">
                <a:latin typeface="Arial MT"/>
                <a:cs typeface="Arial MT"/>
              </a:rPr>
              <a:t>t</a:t>
            </a:r>
            <a:r>
              <a:rPr sz="2550" spc="180" dirty="0">
                <a:latin typeface="Arial MT"/>
                <a:cs typeface="Arial MT"/>
              </a:rPr>
              <a:t>'</a:t>
            </a:r>
            <a:endParaRPr sz="2550">
              <a:latin typeface="Arial MT"/>
              <a:cs typeface="Arial MT"/>
            </a:endParaRPr>
          </a:p>
          <a:p>
            <a:pPr marL="399415" indent="-236854">
              <a:lnSpc>
                <a:spcPts val="2955"/>
              </a:lnSpc>
              <a:buChar char="•"/>
              <a:tabLst>
                <a:tab pos="399415" algn="l"/>
              </a:tabLst>
            </a:pPr>
            <a:r>
              <a:rPr sz="2750" spc="-200" dirty="0">
                <a:latin typeface="Arial MT"/>
                <a:cs typeface="Arial MT"/>
              </a:rPr>
              <a:t>Joint</a:t>
            </a:r>
            <a:r>
              <a:rPr sz="2750" spc="10" dirty="0">
                <a:latin typeface="Arial MT"/>
                <a:cs typeface="Arial MT"/>
              </a:rPr>
              <a:t> </a:t>
            </a:r>
            <a:r>
              <a:rPr sz="2750" spc="-135" dirty="0">
                <a:latin typeface="Arial MT"/>
                <a:cs typeface="Arial MT"/>
              </a:rPr>
              <a:t>deformities</a:t>
            </a:r>
            <a:r>
              <a:rPr sz="2750" spc="35" dirty="0">
                <a:latin typeface="Arial MT"/>
                <a:cs typeface="Arial MT"/>
              </a:rPr>
              <a:t> </a:t>
            </a:r>
            <a:r>
              <a:rPr sz="2750" spc="-190" dirty="0">
                <a:latin typeface="Arial MT"/>
                <a:cs typeface="Arial MT"/>
              </a:rPr>
              <a:t>develop</a:t>
            </a:r>
            <a:r>
              <a:rPr sz="2750" spc="35" dirty="0">
                <a:latin typeface="Arial MT"/>
                <a:cs typeface="Arial MT"/>
              </a:rPr>
              <a:t> </a:t>
            </a:r>
            <a:r>
              <a:rPr sz="2750" spc="-265" dirty="0">
                <a:latin typeface="Arial MT"/>
                <a:cs typeface="Arial MT"/>
              </a:rPr>
              <a:t>as</a:t>
            </a:r>
            <a:r>
              <a:rPr sz="2750" spc="-70" dirty="0">
                <a:latin typeface="Arial MT"/>
                <a:cs typeface="Arial MT"/>
              </a:rPr>
              <a:t> </a:t>
            </a:r>
            <a:r>
              <a:rPr sz="2750" spc="-415" dirty="0">
                <a:latin typeface="Arial MT"/>
                <a:cs typeface="Arial MT"/>
              </a:rPr>
              <a:t>a</a:t>
            </a:r>
            <a:r>
              <a:rPr sz="2750" spc="-75" dirty="0">
                <a:latin typeface="Arial MT"/>
                <a:cs typeface="Arial MT"/>
              </a:rPr>
              <a:t> </a:t>
            </a:r>
            <a:r>
              <a:rPr sz="2750" spc="-125" dirty="0">
                <a:latin typeface="Arial MT"/>
                <a:cs typeface="Arial MT"/>
              </a:rPr>
              <a:t>result</a:t>
            </a:r>
            <a:r>
              <a:rPr sz="2750" spc="-65" dirty="0">
                <a:latin typeface="Arial MT"/>
                <a:cs typeface="Arial MT"/>
              </a:rPr>
              <a:t> </a:t>
            </a:r>
            <a:r>
              <a:rPr sz="2750" spc="-170" dirty="0">
                <a:latin typeface="Arial MT"/>
                <a:cs typeface="Arial MT"/>
              </a:rPr>
              <a:t>of</a:t>
            </a:r>
            <a:r>
              <a:rPr sz="2750" spc="-25" dirty="0">
                <a:latin typeface="Arial MT"/>
                <a:cs typeface="Arial MT"/>
              </a:rPr>
              <a:t> </a:t>
            </a:r>
            <a:r>
              <a:rPr sz="2750" spc="-30" dirty="0">
                <a:latin typeface="Arial MT"/>
                <a:cs typeface="Arial MT"/>
              </a:rPr>
              <a:t>structural</a:t>
            </a:r>
            <a:endParaRPr sz="2750">
              <a:latin typeface="Arial MT"/>
              <a:cs typeface="Arial MT"/>
            </a:endParaRPr>
          </a:p>
          <a:p>
            <a:pPr marL="371475">
              <a:lnSpc>
                <a:spcPts val="2970"/>
              </a:lnSpc>
            </a:pPr>
            <a:r>
              <a:rPr sz="2600" spc="-100" dirty="0">
                <a:latin typeface="Arial MT"/>
                <a:cs typeface="Arial MT"/>
              </a:rPr>
              <a:t>collapse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spc="-135" dirty="0">
                <a:latin typeface="Arial MT"/>
                <a:cs typeface="Arial MT"/>
              </a:rPr>
              <a:t>and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80" dirty="0">
                <a:latin typeface="Arial MT"/>
                <a:cs typeface="Arial MT"/>
              </a:rPr>
              <a:t>tendon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imbalance,</a:t>
            </a:r>
            <a:endParaRPr sz="2600">
              <a:latin typeface="Arial MT"/>
              <a:cs typeface="Arial MT"/>
            </a:endParaRPr>
          </a:p>
          <a:p>
            <a:pPr marL="370205" marR="43180" indent="-207645">
              <a:lnSpc>
                <a:spcPts val="2850"/>
              </a:lnSpc>
              <a:spcBef>
                <a:spcPts val="1150"/>
              </a:spcBef>
              <a:buChar char="•"/>
              <a:tabLst>
                <a:tab pos="372110" algn="l"/>
              </a:tabLst>
            </a:pPr>
            <a:r>
              <a:rPr sz="2750" spc="-215" dirty="0">
                <a:latin typeface="Arial MT"/>
                <a:cs typeface="Arial MT"/>
              </a:rPr>
              <a:t>Marked</a:t>
            </a:r>
            <a:r>
              <a:rPr sz="2750" spc="25" dirty="0">
                <a:latin typeface="Arial MT"/>
                <a:cs typeface="Arial MT"/>
              </a:rPr>
              <a:t> </a:t>
            </a:r>
            <a:r>
              <a:rPr sz="2750" spc="-120" dirty="0">
                <a:latin typeface="Arial MT"/>
                <a:cs typeface="Arial MT"/>
              </a:rPr>
              <a:t>functional</a:t>
            </a:r>
            <a:r>
              <a:rPr sz="2750" spc="-40" dirty="0">
                <a:latin typeface="Arial MT"/>
                <a:cs typeface="Arial MT"/>
              </a:rPr>
              <a:t> </a:t>
            </a:r>
            <a:r>
              <a:rPr sz="2750" spc="-110" dirty="0">
                <a:latin typeface="Arial MT"/>
                <a:cs typeface="Arial MT"/>
              </a:rPr>
              <a:t>limitations</a:t>
            </a:r>
            <a:r>
              <a:rPr sz="2750" spc="80" dirty="0">
                <a:latin typeface="Arial MT"/>
                <a:cs typeface="Arial MT"/>
              </a:rPr>
              <a:t> </a:t>
            </a:r>
            <a:r>
              <a:rPr sz="2750" spc="-210" dirty="0">
                <a:latin typeface="Arial MT"/>
                <a:cs typeface="Arial MT"/>
              </a:rPr>
              <a:t>and</a:t>
            </a:r>
            <a:r>
              <a:rPr sz="2750" spc="-135" dirty="0">
                <a:latin typeface="Arial MT"/>
                <a:cs typeface="Arial MT"/>
              </a:rPr>
              <a:t> </a:t>
            </a:r>
            <a:r>
              <a:rPr sz="2750" spc="-204" dirty="0">
                <a:latin typeface="Arial MT"/>
                <a:cs typeface="Arial MT"/>
              </a:rPr>
              <a:t>muscle</a:t>
            </a:r>
            <a:r>
              <a:rPr sz="2750" spc="15" dirty="0">
                <a:latin typeface="Arial MT"/>
                <a:cs typeface="Arial MT"/>
              </a:rPr>
              <a:t> </a:t>
            </a:r>
            <a:r>
              <a:rPr sz="2750" spc="-195" dirty="0">
                <a:latin typeface="Arial MT"/>
                <a:cs typeface="Arial MT"/>
              </a:rPr>
              <a:t>weakness 	</a:t>
            </a:r>
            <a:r>
              <a:rPr sz="2750" spc="-235" dirty="0">
                <a:latin typeface="Arial MT"/>
                <a:cs typeface="Arial MT"/>
              </a:rPr>
              <a:t>are</a:t>
            </a:r>
            <a:r>
              <a:rPr sz="2750" spc="-45" dirty="0">
                <a:latin typeface="Arial MT"/>
                <a:cs typeface="Arial MT"/>
              </a:rPr>
              <a:t> </a:t>
            </a:r>
            <a:r>
              <a:rPr sz="2750" spc="-70" dirty="0">
                <a:latin typeface="Arial MT"/>
                <a:cs typeface="Arial MT"/>
              </a:rPr>
              <a:t>common.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0104" y="1718733"/>
            <a:ext cx="7341234" cy="274002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1663700" algn="l"/>
              </a:tabLst>
            </a:pPr>
            <a:r>
              <a:rPr sz="2900" dirty="0">
                <a:solidFill>
                  <a:srgbClr val="030F3A"/>
                </a:solidFill>
                <a:latin typeface="Arial MT"/>
                <a:cs typeface="Arial MT"/>
              </a:rPr>
              <a:t>Stage</a:t>
            </a:r>
            <a:r>
              <a:rPr sz="2900" spc="45" dirty="0">
                <a:solidFill>
                  <a:srgbClr val="030F3A"/>
                </a:solidFill>
                <a:latin typeface="Arial MT"/>
                <a:cs typeface="Arial MT"/>
              </a:rPr>
              <a:t> </a:t>
            </a:r>
            <a:r>
              <a:rPr sz="2900" spc="-50" dirty="0">
                <a:solidFill>
                  <a:srgbClr val="0A1A52"/>
                </a:solidFill>
                <a:latin typeface="Arial MT"/>
                <a:cs typeface="Arial MT"/>
              </a:rPr>
              <a:t>4</a:t>
            </a:r>
            <a:r>
              <a:rPr sz="2900" dirty="0">
                <a:solidFill>
                  <a:srgbClr val="0A1A52"/>
                </a:solidFill>
                <a:latin typeface="Arial MT"/>
                <a:cs typeface="Arial MT"/>
              </a:rPr>
              <a:t>	</a:t>
            </a:r>
            <a:r>
              <a:rPr sz="2900" spc="-10" dirty="0">
                <a:solidFill>
                  <a:srgbClr val="081A4B"/>
                </a:solidFill>
                <a:latin typeface="Arial MT"/>
                <a:cs typeface="Arial MT"/>
              </a:rPr>
              <a:t>End</a:t>
            </a:r>
            <a:r>
              <a:rPr sz="2900" spc="-180" dirty="0">
                <a:solidFill>
                  <a:srgbClr val="081A4B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03133A"/>
                </a:solidFill>
                <a:latin typeface="Arial MT"/>
                <a:cs typeface="Arial MT"/>
              </a:rPr>
              <a:t>Stage</a:t>
            </a:r>
            <a:endParaRPr sz="2900">
              <a:latin typeface="Arial MT"/>
              <a:cs typeface="Arial MT"/>
            </a:endParaRPr>
          </a:p>
          <a:p>
            <a:pPr marL="346075" indent="-209550">
              <a:lnSpc>
                <a:spcPct val="100000"/>
              </a:lnSpc>
              <a:spcBef>
                <a:spcPts val="420"/>
              </a:spcBef>
              <a:buChar char="•"/>
              <a:tabLst>
                <a:tab pos="346075" algn="l"/>
              </a:tabLst>
            </a:pPr>
            <a:r>
              <a:rPr sz="2900" spc="-250" dirty="0">
                <a:latin typeface="Arial MT"/>
                <a:cs typeface="Arial MT"/>
              </a:rPr>
              <a:t>Active</a:t>
            </a:r>
            <a:r>
              <a:rPr sz="2900" spc="-114" dirty="0">
                <a:latin typeface="Arial MT"/>
                <a:cs typeface="Arial MT"/>
              </a:rPr>
              <a:t> </a:t>
            </a:r>
            <a:r>
              <a:rPr sz="2900" spc="-220" dirty="0">
                <a:latin typeface="Arial MT"/>
                <a:cs typeface="Arial MT"/>
              </a:rPr>
              <a:t>inflammation</a:t>
            </a:r>
            <a:r>
              <a:rPr sz="2900" spc="110" dirty="0">
                <a:latin typeface="Arial MT"/>
                <a:cs typeface="Arial MT"/>
              </a:rPr>
              <a:t> </a:t>
            </a:r>
            <a:r>
              <a:rPr sz="2900" spc="-210" dirty="0">
                <a:latin typeface="Arial MT"/>
                <a:cs typeface="Arial MT"/>
              </a:rPr>
              <a:t>often</a:t>
            </a:r>
            <a:r>
              <a:rPr sz="2900" spc="-160" dirty="0">
                <a:latin typeface="Arial MT"/>
                <a:cs typeface="Arial MT"/>
              </a:rPr>
              <a:t> </a:t>
            </a:r>
            <a:r>
              <a:rPr sz="2900" spc="-315" dirty="0">
                <a:latin typeface="Arial MT"/>
                <a:cs typeface="Arial MT"/>
              </a:rPr>
              <a:t>decreases.</a:t>
            </a:r>
            <a:endParaRPr sz="2900">
              <a:latin typeface="Arial MT"/>
              <a:cs typeface="Arial MT"/>
            </a:endParaRPr>
          </a:p>
          <a:p>
            <a:pPr marL="339090" indent="-200660">
              <a:lnSpc>
                <a:spcPts val="2880"/>
              </a:lnSpc>
              <a:spcBef>
                <a:spcPts val="770"/>
              </a:spcBef>
              <a:buChar char="•"/>
              <a:tabLst>
                <a:tab pos="339090" algn="l"/>
              </a:tabLst>
            </a:pPr>
            <a:r>
              <a:rPr sz="2550" spc="-155" dirty="0">
                <a:latin typeface="Arial MT"/>
                <a:cs typeface="Arial MT"/>
              </a:rPr>
              <a:t>The</a:t>
            </a:r>
            <a:r>
              <a:rPr sz="2550" spc="-125" dirty="0">
                <a:latin typeface="Arial MT"/>
                <a:cs typeface="Arial MT"/>
              </a:rPr>
              <a:t> </a:t>
            </a:r>
            <a:r>
              <a:rPr sz="2550" spc="-105" dirty="0">
                <a:latin typeface="Arial MT"/>
                <a:cs typeface="Arial MT"/>
              </a:rPr>
              <a:t>disease</a:t>
            </a:r>
            <a:r>
              <a:rPr sz="2550" spc="-75" dirty="0">
                <a:latin typeface="Arial MT"/>
                <a:cs typeface="Arial MT"/>
              </a:rPr>
              <a:t> </a:t>
            </a:r>
            <a:r>
              <a:rPr sz="2550" spc="-25" dirty="0">
                <a:latin typeface="Arial MT"/>
                <a:cs typeface="Arial MT"/>
              </a:rPr>
              <a:t>”burns</a:t>
            </a:r>
            <a:r>
              <a:rPr sz="2550" spc="-155" dirty="0">
                <a:latin typeface="Arial MT"/>
                <a:cs typeface="Arial MT"/>
              </a:rPr>
              <a:t> </a:t>
            </a:r>
            <a:r>
              <a:rPr sz="2550" spc="-90" dirty="0">
                <a:latin typeface="Arial MT"/>
                <a:cs typeface="Arial MT"/>
              </a:rPr>
              <a:t>out,”</a:t>
            </a:r>
            <a:r>
              <a:rPr sz="2550" spc="-85" dirty="0">
                <a:latin typeface="Arial MT"/>
                <a:cs typeface="Arial MT"/>
              </a:rPr>
              <a:t> </a:t>
            </a:r>
            <a:r>
              <a:rPr sz="2550" dirty="0">
                <a:latin typeface="Arial MT"/>
                <a:cs typeface="Arial MT"/>
              </a:rPr>
              <a:t>but</a:t>
            </a:r>
            <a:r>
              <a:rPr sz="2550" spc="-120" dirty="0">
                <a:latin typeface="Arial MT"/>
                <a:cs typeface="Arial MT"/>
              </a:rPr>
              <a:t> </a:t>
            </a:r>
            <a:r>
              <a:rPr sz="2550" spc="-114" dirty="0">
                <a:latin typeface="Arial MT"/>
                <a:cs typeface="Arial MT"/>
              </a:rPr>
              <a:t>leaves</a:t>
            </a:r>
            <a:r>
              <a:rPr sz="2550" spc="-50" dirty="0">
                <a:latin typeface="Arial MT"/>
                <a:cs typeface="Arial MT"/>
              </a:rPr>
              <a:t> </a:t>
            </a:r>
            <a:r>
              <a:rPr sz="2550" spc="-30" dirty="0">
                <a:latin typeface="Arial MT"/>
                <a:cs typeface="Arial MT"/>
              </a:rPr>
              <a:t>behind</a:t>
            </a:r>
            <a:r>
              <a:rPr sz="2550" spc="-45" dirty="0">
                <a:latin typeface="Arial MT"/>
                <a:cs typeface="Arial MT"/>
              </a:rPr>
              <a:t> </a:t>
            </a:r>
            <a:r>
              <a:rPr sz="2550" spc="-10" dirty="0">
                <a:latin typeface="Arial MT"/>
                <a:cs typeface="Arial MT"/>
              </a:rPr>
              <a:t>fused</a:t>
            </a:r>
            <a:endParaRPr sz="2550">
              <a:latin typeface="Arial MT"/>
              <a:cs typeface="Arial MT"/>
            </a:endParaRPr>
          </a:p>
          <a:p>
            <a:pPr marL="337820">
              <a:lnSpc>
                <a:spcPts val="3120"/>
              </a:lnSpc>
            </a:pPr>
            <a:r>
              <a:rPr sz="2750" spc="-170" dirty="0">
                <a:latin typeface="Arial MT"/>
                <a:cs typeface="Arial MT"/>
              </a:rPr>
              <a:t>(ankylosed)</a:t>
            </a:r>
            <a:r>
              <a:rPr sz="2750" spc="5" dirty="0">
                <a:latin typeface="Arial MT"/>
                <a:cs typeface="Arial MT"/>
              </a:rPr>
              <a:t> </a:t>
            </a:r>
            <a:r>
              <a:rPr sz="2750" spc="-160" dirty="0">
                <a:latin typeface="Arial MT"/>
                <a:cs typeface="Arial MT"/>
              </a:rPr>
              <a:t>or</a:t>
            </a:r>
            <a:r>
              <a:rPr sz="2750" spc="-30" dirty="0">
                <a:latin typeface="Arial MT"/>
                <a:cs typeface="Arial MT"/>
              </a:rPr>
              <a:t> </a:t>
            </a:r>
            <a:r>
              <a:rPr sz="2750" spc="-80" dirty="0">
                <a:latin typeface="Arial MT"/>
                <a:cs typeface="Arial MT"/>
              </a:rPr>
              <a:t>fibrotic</a:t>
            </a:r>
            <a:r>
              <a:rPr sz="2750" spc="-1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joints.</a:t>
            </a:r>
            <a:endParaRPr sz="2750">
              <a:latin typeface="Arial MT"/>
              <a:cs typeface="Arial MT"/>
            </a:endParaRPr>
          </a:p>
          <a:p>
            <a:pPr marL="338455" indent="-200025">
              <a:lnSpc>
                <a:spcPts val="2935"/>
              </a:lnSpc>
              <a:spcBef>
                <a:spcPts val="750"/>
              </a:spcBef>
              <a:buChar char="•"/>
              <a:tabLst>
                <a:tab pos="338455" algn="l"/>
              </a:tabLst>
            </a:pPr>
            <a:r>
              <a:rPr sz="2600" spc="-190" dirty="0">
                <a:latin typeface="Arial MT"/>
                <a:cs typeface="Arial MT"/>
              </a:rPr>
              <a:t>The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result</a:t>
            </a:r>
            <a:r>
              <a:rPr sz="2600" spc="-135" dirty="0">
                <a:latin typeface="Arial MT"/>
                <a:cs typeface="Arial MT"/>
              </a:rPr>
              <a:t> </a:t>
            </a:r>
            <a:r>
              <a:rPr sz="2600" spc="-90" dirty="0">
                <a:latin typeface="Arial MT"/>
                <a:cs typeface="Arial MT"/>
              </a:rPr>
              <a:t>is</a:t>
            </a:r>
            <a:r>
              <a:rPr sz="2600" spc="-145" dirty="0">
                <a:latin typeface="Arial MT"/>
                <a:cs typeface="Arial MT"/>
              </a:rPr>
              <a:t> severe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65" dirty="0">
                <a:latin typeface="Arial MT"/>
                <a:cs typeface="Arial MT"/>
              </a:rPr>
              <a:t>deformities</a:t>
            </a:r>
            <a:r>
              <a:rPr sz="2600" spc="15" dirty="0">
                <a:latin typeface="Arial MT"/>
                <a:cs typeface="Arial MT"/>
              </a:rPr>
              <a:t> </a:t>
            </a:r>
            <a:r>
              <a:rPr sz="2600" spc="-140" dirty="0">
                <a:latin typeface="Arial MT"/>
                <a:cs typeface="Arial MT"/>
              </a:rPr>
              <a:t>and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210" dirty="0">
                <a:latin typeface="Arial MT"/>
                <a:cs typeface="Arial MT"/>
              </a:rPr>
              <a:t>a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75" dirty="0">
                <a:latin typeface="Arial MT"/>
                <a:cs typeface="Arial MT"/>
              </a:rPr>
              <a:t>profound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spc="-65" dirty="0">
                <a:latin typeface="Arial MT"/>
                <a:cs typeface="Arial MT"/>
              </a:rPr>
              <a:t>loss</a:t>
            </a:r>
            <a:endParaRPr sz="2600">
              <a:latin typeface="Arial MT"/>
              <a:cs typeface="Arial MT"/>
            </a:endParaRPr>
          </a:p>
          <a:p>
            <a:pPr marL="334645">
              <a:lnSpc>
                <a:spcPts val="3115"/>
              </a:lnSpc>
            </a:pPr>
            <a:r>
              <a:rPr sz="2750" spc="-50" dirty="0">
                <a:latin typeface="Arial MT"/>
                <a:cs typeface="Arial MT"/>
              </a:rPr>
              <a:t>of</a:t>
            </a:r>
            <a:r>
              <a:rPr sz="2750" spc="-120" dirty="0">
                <a:latin typeface="Arial MT"/>
                <a:cs typeface="Arial MT"/>
              </a:rPr>
              <a:t> </a:t>
            </a:r>
            <a:r>
              <a:rPr sz="2750" spc="-100" dirty="0">
                <a:latin typeface="Arial MT"/>
                <a:cs typeface="Arial MT"/>
              </a:rPr>
              <a:t>joint</a:t>
            </a:r>
            <a:r>
              <a:rPr sz="2750" spc="-90" dirty="0">
                <a:latin typeface="Arial MT"/>
                <a:cs typeface="Arial MT"/>
              </a:rPr>
              <a:t> </a:t>
            </a:r>
            <a:r>
              <a:rPr sz="2750" spc="-30" dirty="0">
                <a:latin typeface="Arial MT"/>
                <a:cs typeface="Arial MT"/>
              </a:rPr>
              <a:t>function.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22475" y="7079191"/>
            <a:ext cx="128968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spc="-165" dirty="0">
                <a:solidFill>
                  <a:srgbClr val="031134"/>
                </a:solidFill>
                <a:latin typeface="Arial MT"/>
                <a:cs typeface="Arial MT"/>
              </a:rPr>
              <a:t>Ankylosis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68850" cy="9753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71694" y="781491"/>
            <a:ext cx="482663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sz="3500" b="1" spc="-90" dirty="0">
                <a:solidFill>
                  <a:srgbClr val="1B2B5C"/>
                </a:solidFill>
                <a:latin typeface="Arial"/>
                <a:cs typeface="Arial"/>
              </a:rPr>
              <a:t>The</a:t>
            </a:r>
            <a:r>
              <a:rPr sz="3500" b="1" spc="-125" dirty="0">
                <a:solidFill>
                  <a:srgbClr val="1B2B5C"/>
                </a:solidFill>
                <a:latin typeface="Arial"/>
                <a:cs typeface="Arial"/>
              </a:rPr>
              <a:t> </a:t>
            </a:r>
            <a:r>
              <a:rPr sz="3500" b="1" spc="-170" dirty="0">
                <a:solidFill>
                  <a:srgbClr val="1B2B5C"/>
                </a:solidFill>
                <a:latin typeface="Arial"/>
                <a:cs typeface="Arial"/>
              </a:rPr>
              <a:t>Hands:</a:t>
            </a:r>
            <a:r>
              <a:rPr sz="3500" b="1" spc="-114" dirty="0">
                <a:solidFill>
                  <a:srgbClr val="1B2B5C"/>
                </a:solidFill>
                <a:latin typeface="Arial"/>
                <a:cs typeface="Arial"/>
              </a:rPr>
              <a:t> </a:t>
            </a:r>
            <a:r>
              <a:rPr sz="3500" b="1" spc="-90" dirty="0">
                <a:solidFill>
                  <a:srgbClr val="1B2B5C"/>
                </a:solidFill>
                <a:latin typeface="Arial"/>
                <a:cs typeface="Arial"/>
              </a:rPr>
              <a:t>The</a:t>
            </a:r>
            <a:r>
              <a:rPr sz="3500" b="1" spc="-120" dirty="0">
                <a:solidFill>
                  <a:srgbClr val="1B2B5C"/>
                </a:solidFill>
                <a:latin typeface="Arial"/>
                <a:cs typeface="Arial"/>
              </a:rPr>
              <a:t> </a:t>
            </a:r>
            <a:r>
              <a:rPr sz="3500" b="1" spc="-95" dirty="0">
                <a:solidFill>
                  <a:srgbClr val="1B2B5C"/>
                </a:solidFill>
                <a:latin typeface="Arial"/>
                <a:cs typeface="Arial"/>
              </a:rPr>
              <a:t>Primary </a:t>
            </a:r>
            <a:r>
              <a:rPr sz="3500" b="1" spc="-100" dirty="0">
                <a:solidFill>
                  <a:srgbClr val="1B2B5C"/>
                </a:solidFill>
                <a:latin typeface="Arial"/>
                <a:cs typeface="Arial"/>
              </a:rPr>
              <a:t>Battleground</a:t>
            </a:r>
            <a:r>
              <a:rPr sz="3500" b="1" spc="-140" dirty="0">
                <a:solidFill>
                  <a:srgbClr val="1B2B5C"/>
                </a:solidFill>
                <a:latin typeface="Arial"/>
                <a:cs typeface="Arial"/>
              </a:rPr>
              <a:t> </a:t>
            </a:r>
            <a:r>
              <a:rPr sz="3500" b="1" spc="-25" dirty="0">
                <a:solidFill>
                  <a:srgbClr val="1B2B5C"/>
                </a:solidFill>
                <a:latin typeface="Arial"/>
                <a:cs typeface="Arial"/>
              </a:rPr>
              <a:t>of </a:t>
            </a:r>
            <a:r>
              <a:rPr sz="3500" b="1" spc="-130" dirty="0">
                <a:solidFill>
                  <a:srgbClr val="1B2B5C"/>
                </a:solidFill>
                <a:latin typeface="Arial"/>
                <a:cs typeface="Arial"/>
              </a:rPr>
              <a:t>Rheumatoid</a:t>
            </a:r>
            <a:r>
              <a:rPr sz="3500" b="1" spc="-50" dirty="0">
                <a:solidFill>
                  <a:srgbClr val="1B2B5C"/>
                </a:solidFill>
                <a:latin typeface="Arial"/>
                <a:cs typeface="Arial"/>
              </a:rPr>
              <a:t> </a:t>
            </a:r>
            <a:r>
              <a:rPr sz="3500" b="1" spc="-10" dirty="0">
                <a:solidFill>
                  <a:srgbClr val="1B2B5C"/>
                </a:solidFill>
                <a:latin typeface="Arial"/>
                <a:cs typeface="Arial"/>
              </a:rPr>
              <a:t>Arthritis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69206" y="2594155"/>
            <a:ext cx="6499225" cy="620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>
              <a:lnSpc>
                <a:spcPct val="110000"/>
              </a:lnSpc>
              <a:spcBef>
                <a:spcPts val="100"/>
              </a:spcBef>
            </a:pPr>
            <a:r>
              <a:rPr sz="2500" spc="-220" dirty="0">
                <a:solidFill>
                  <a:srgbClr val="1F1F20"/>
                </a:solidFill>
                <a:latin typeface="Verdana"/>
                <a:cs typeface="Verdana"/>
              </a:rPr>
              <a:t>RH</a:t>
            </a:r>
            <a:r>
              <a:rPr sz="2500" spc="-7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55" dirty="0">
                <a:solidFill>
                  <a:srgbClr val="1F1F20"/>
                </a:solidFill>
                <a:latin typeface="Verdana"/>
                <a:cs typeface="Verdana"/>
              </a:rPr>
              <a:t>frequently</a:t>
            </a:r>
            <a:r>
              <a:rPr sz="2500" spc="-7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220" dirty="0">
                <a:solidFill>
                  <a:srgbClr val="1F1F20"/>
                </a:solidFill>
                <a:latin typeface="Verdana"/>
                <a:cs typeface="Verdana"/>
              </a:rPr>
              <a:t>and</a:t>
            </a:r>
            <a:r>
              <a:rPr sz="2500" spc="-7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75" dirty="0">
                <a:solidFill>
                  <a:srgbClr val="1F1F20"/>
                </a:solidFill>
                <a:latin typeface="Verdana"/>
                <a:cs typeface="Verdana"/>
              </a:rPr>
              <a:t>aggressively</a:t>
            </a:r>
            <a:r>
              <a:rPr sz="2500" spc="-7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85" dirty="0">
                <a:solidFill>
                  <a:srgbClr val="1F1F20"/>
                </a:solidFill>
                <a:latin typeface="Verdana"/>
                <a:cs typeface="Verdana"/>
              </a:rPr>
              <a:t>targets</a:t>
            </a:r>
            <a:r>
              <a:rPr sz="2500" spc="-7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25" dirty="0">
                <a:solidFill>
                  <a:srgbClr val="1F1F20"/>
                </a:solidFill>
                <a:latin typeface="Verdana"/>
                <a:cs typeface="Verdana"/>
              </a:rPr>
              <a:t>the </a:t>
            </a:r>
            <a:r>
              <a:rPr sz="2500" spc="-175" dirty="0">
                <a:solidFill>
                  <a:srgbClr val="1F1F20"/>
                </a:solidFill>
                <a:latin typeface="Verdana"/>
                <a:cs typeface="Verdana"/>
              </a:rPr>
              <a:t>small,</a:t>
            </a:r>
            <a:r>
              <a:rPr sz="2500" spc="-9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65" dirty="0">
                <a:solidFill>
                  <a:srgbClr val="1F1F20"/>
                </a:solidFill>
                <a:latin typeface="Verdana"/>
                <a:cs typeface="Verdana"/>
              </a:rPr>
              <a:t>complex</a:t>
            </a:r>
            <a:r>
              <a:rPr sz="2500" spc="-8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40" dirty="0">
                <a:solidFill>
                  <a:srgbClr val="1F1F20"/>
                </a:solidFill>
                <a:latin typeface="Verdana"/>
                <a:cs typeface="Verdana"/>
              </a:rPr>
              <a:t>joints</a:t>
            </a:r>
            <a:r>
              <a:rPr sz="2500" spc="-8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10" dirty="0">
                <a:solidFill>
                  <a:srgbClr val="1F1F20"/>
                </a:solidFill>
                <a:latin typeface="Verdana"/>
                <a:cs typeface="Verdana"/>
              </a:rPr>
              <a:t>of</a:t>
            </a:r>
            <a:r>
              <a:rPr sz="2500" spc="-8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75" dirty="0">
                <a:solidFill>
                  <a:srgbClr val="1F1F20"/>
                </a:solidFill>
                <a:latin typeface="Verdana"/>
                <a:cs typeface="Verdana"/>
              </a:rPr>
              <a:t>the</a:t>
            </a:r>
            <a:r>
              <a:rPr sz="2500" spc="-8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215" dirty="0">
                <a:solidFill>
                  <a:srgbClr val="1F1F20"/>
                </a:solidFill>
                <a:latin typeface="Verdana"/>
                <a:cs typeface="Verdana"/>
              </a:rPr>
              <a:t>hands</a:t>
            </a:r>
            <a:r>
              <a:rPr sz="2500" spc="-8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220" dirty="0">
                <a:solidFill>
                  <a:srgbClr val="1F1F20"/>
                </a:solidFill>
                <a:latin typeface="Verdana"/>
                <a:cs typeface="Verdana"/>
              </a:rPr>
              <a:t>and</a:t>
            </a:r>
            <a:r>
              <a:rPr sz="2500" spc="-8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40" dirty="0">
                <a:solidFill>
                  <a:srgbClr val="1F1F20"/>
                </a:solidFill>
                <a:latin typeface="Verdana"/>
                <a:cs typeface="Verdana"/>
              </a:rPr>
              <a:t>wrists. This</a:t>
            </a:r>
            <a:r>
              <a:rPr sz="2500" spc="-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00" dirty="0">
                <a:solidFill>
                  <a:srgbClr val="1F1F20"/>
                </a:solidFill>
                <a:latin typeface="Verdana"/>
                <a:cs typeface="Verdana"/>
              </a:rPr>
              <a:t>focal</a:t>
            </a:r>
            <a:r>
              <a:rPr sz="2500" spc="-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80" dirty="0">
                <a:solidFill>
                  <a:srgbClr val="1F1F20"/>
                </a:solidFill>
                <a:latin typeface="Verdana"/>
                <a:cs typeface="Verdana"/>
              </a:rPr>
              <a:t>impact</a:t>
            </a:r>
            <a:r>
              <a:rPr sz="2500" spc="-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60" dirty="0">
                <a:solidFill>
                  <a:srgbClr val="1F1F20"/>
                </a:solidFill>
                <a:latin typeface="Verdana"/>
                <a:cs typeface="Verdana"/>
              </a:rPr>
              <a:t>leads</a:t>
            </a:r>
            <a:r>
              <a:rPr sz="2500" spc="-9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45" dirty="0">
                <a:solidFill>
                  <a:srgbClr val="1F1F20"/>
                </a:solidFill>
                <a:latin typeface="Verdana"/>
                <a:cs typeface="Verdana"/>
              </a:rPr>
              <a:t>to</a:t>
            </a:r>
            <a:r>
              <a:rPr sz="2500" spc="-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270" dirty="0">
                <a:solidFill>
                  <a:srgbClr val="1F1F20"/>
                </a:solidFill>
                <a:latin typeface="Verdana"/>
                <a:cs typeface="Verdana"/>
              </a:rPr>
              <a:t>a</a:t>
            </a:r>
            <a:r>
              <a:rPr sz="2500" spc="-9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200" dirty="0">
                <a:solidFill>
                  <a:srgbClr val="1F1F20"/>
                </a:solidFill>
                <a:latin typeface="Verdana"/>
                <a:cs typeface="Verdana"/>
              </a:rPr>
              <a:t>cascade</a:t>
            </a:r>
            <a:r>
              <a:rPr sz="2500" spc="-9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25" dirty="0">
                <a:solidFill>
                  <a:srgbClr val="1F1F20"/>
                </a:solidFill>
                <a:latin typeface="Verdana"/>
                <a:cs typeface="Verdana"/>
              </a:rPr>
              <a:t>of </a:t>
            </a:r>
            <a:r>
              <a:rPr sz="2500" spc="-120" dirty="0">
                <a:solidFill>
                  <a:srgbClr val="1F1F20"/>
                </a:solidFill>
                <a:latin typeface="Verdana"/>
                <a:cs typeface="Verdana"/>
              </a:rPr>
              <a:t>functional</a:t>
            </a:r>
            <a:r>
              <a:rPr sz="2500" spc="-5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35" dirty="0">
                <a:solidFill>
                  <a:srgbClr val="1F1F20"/>
                </a:solidFill>
                <a:latin typeface="Verdana"/>
                <a:cs typeface="Verdana"/>
              </a:rPr>
              <a:t>consequences:</a:t>
            </a:r>
            <a:endParaRPr sz="2500">
              <a:latin typeface="Verdana"/>
              <a:cs typeface="Verdana"/>
            </a:endParaRPr>
          </a:p>
          <a:p>
            <a:pPr marL="881380" marR="1598930" indent="9525">
              <a:lnSpc>
                <a:spcPct val="178400"/>
              </a:lnSpc>
              <a:spcBef>
                <a:spcPts val="615"/>
              </a:spcBef>
            </a:pPr>
            <a:r>
              <a:rPr sz="2650" spc="-240" dirty="0">
                <a:solidFill>
                  <a:srgbClr val="1F1F20"/>
                </a:solidFill>
                <a:latin typeface="Verdana"/>
                <a:cs typeface="Verdana"/>
              </a:rPr>
              <a:t>Loss</a:t>
            </a:r>
            <a:r>
              <a:rPr sz="2650" spc="-2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170" dirty="0">
                <a:solidFill>
                  <a:srgbClr val="1F1F20"/>
                </a:solidFill>
                <a:latin typeface="Verdana"/>
                <a:cs typeface="Verdana"/>
              </a:rPr>
              <a:t>of</a:t>
            </a:r>
            <a:r>
              <a:rPr sz="2650" spc="-24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195" dirty="0">
                <a:solidFill>
                  <a:srgbClr val="1F1F20"/>
                </a:solidFill>
                <a:latin typeface="Verdana"/>
                <a:cs typeface="Verdana"/>
              </a:rPr>
              <a:t>grip</a:t>
            </a:r>
            <a:r>
              <a:rPr sz="2650" spc="-25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650" spc="-110" dirty="0">
                <a:solidFill>
                  <a:srgbClr val="1F1F20"/>
                </a:solidFill>
                <a:latin typeface="Verdana"/>
                <a:cs typeface="Verdana"/>
              </a:rPr>
              <a:t>strength </a:t>
            </a:r>
            <a:r>
              <a:rPr sz="2550" spc="-220" dirty="0">
                <a:solidFill>
                  <a:srgbClr val="1F1F20"/>
                </a:solidFill>
                <a:latin typeface="Verdana"/>
                <a:cs typeface="Verdana"/>
              </a:rPr>
              <a:t>Impaired</a:t>
            </a:r>
            <a:r>
              <a:rPr sz="2550" spc="-10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50" spc="-125" dirty="0">
                <a:solidFill>
                  <a:srgbClr val="1F1F20"/>
                </a:solidFill>
                <a:latin typeface="Verdana"/>
                <a:cs typeface="Verdana"/>
              </a:rPr>
              <a:t>fine</a:t>
            </a:r>
            <a:r>
              <a:rPr sz="2550" spc="-10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50" spc="-210" dirty="0">
                <a:solidFill>
                  <a:srgbClr val="1F1F20"/>
                </a:solidFill>
                <a:latin typeface="Verdana"/>
                <a:cs typeface="Verdana"/>
              </a:rPr>
              <a:t>motor</a:t>
            </a:r>
            <a:r>
              <a:rPr sz="2550" spc="-10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50" spc="-55" dirty="0">
                <a:solidFill>
                  <a:srgbClr val="1F1F20"/>
                </a:solidFill>
                <a:latin typeface="Verdana"/>
                <a:cs typeface="Verdana"/>
              </a:rPr>
              <a:t>control </a:t>
            </a:r>
            <a:r>
              <a:rPr sz="2500" spc="-140" dirty="0">
                <a:solidFill>
                  <a:srgbClr val="1F1F20"/>
                </a:solidFill>
                <a:latin typeface="Verdana"/>
                <a:cs typeface="Verdana"/>
              </a:rPr>
              <a:t>Difficulty</a:t>
            </a:r>
            <a:r>
              <a:rPr sz="2500" spc="-170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55" dirty="0">
                <a:solidFill>
                  <a:srgbClr val="1F1F20"/>
                </a:solidFill>
                <a:latin typeface="Verdana"/>
                <a:cs typeface="Verdana"/>
              </a:rPr>
              <a:t>with</a:t>
            </a:r>
            <a:r>
              <a:rPr sz="2500" spc="-16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60" dirty="0">
                <a:solidFill>
                  <a:srgbClr val="1F1F20"/>
                </a:solidFill>
                <a:latin typeface="Verdana"/>
                <a:cs typeface="Verdana"/>
              </a:rPr>
              <a:t>daily</a:t>
            </a:r>
            <a:r>
              <a:rPr sz="2500" spc="-165" dirty="0">
                <a:solidFill>
                  <a:srgbClr val="1F1F20"/>
                </a:solidFill>
                <a:latin typeface="Verdana"/>
                <a:cs typeface="Verdana"/>
              </a:rPr>
              <a:t> </a:t>
            </a:r>
            <a:r>
              <a:rPr sz="2500" spc="-125" dirty="0">
                <a:solidFill>
                  <a:srgbClr val="1F1F20"/>
                </a:solidFill>
                <a:latin typeface="Verdana"/>
                <a:cs typeface="Verdana"/>
              </a:rPr>
              <a:t>activities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50" b="1" spc="-75" dirty="0">
                <a:solidFill>
                  <a:srgbClr val="0D0D0E"/>
                </a:solidFill>
                <a:latin typeface="Arial"/>
                <a:cs typeface="Arial"/>
              </a:rPr>
              <a:t>Key</a:t>
            </a:r>
            <a:r>
              <a:rPr sz="2450" b="1" spc="-85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95" dirty="0">
                <a:solidFill>
                  <a:srgbClr val="0D0D0E"/>
                </a:solidFill>
                <a:latin typeface="Arial"/>
                <a:cs typeface="Arial"/>
              </a:rPr>
              <a:t>Pathological</a:t>
            </a:r>
            <a:r>
              <a:rPr sz="2450" b="1" spc="-80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25" dirty="0">
                <a:solidFill>
                  <a:srgbClr val="0D0D0E"/>
                </a:solidFill>
                <a:latin typeface="Arial"/>
                <a:cs typeface="Arial"/>
              </a:rPr>
              <a:t>Process:</a:t>
            </a:r>
            <a:endParaRPr sz="2450">
              <a:latin typeface="Arial"/>
              <a:cs typeface="Arial"/>
            </a:endParaRPr>
          </a:p>
          <a:p>
            <a:pPr marL="12700" marR="914400">
              <a:lnSpc>
                <a:spcPct val="102000"/>
              </a:lnSpc>
              <a:spcBef>
                <a:spcPts val="5"/>
              </a:spcBef>
            </a:pPr>
            <a:r>
              <a:rPr sz="2450" b="1" spc="-80" dirty="0">
                <a:solidFill>
                  <a:srgbClr val="0D0D0E"/>
                </a:solidFill>
                <a:latin typeface="Arial"/>
                <a:cs typeface="Arial"/>
              </a:rPr>
              <a:t>The</a:t>
            </a:r>
            <a:r>
              <a:rPr sz="2450" b="1" spc="-35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105" dirty="0">
                <a:solidFill>
                  <a:srgbClr val="0D0D0E"/>
                </a:solidFill>
                <a:latin typeface="Arial"/>
                <a:cs typeface="Arial"/>
              </a:rPr>
              <a:t>underlying</a:t>
            </a:r>
            <a:r>
              <a:rPr sz="2450" b="1" spc="-35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160" dirty="0">
                <a:solidFill>
                  <a:srgbClr val="0D0D0E"/>
                </a:solidFill>
                <a:latin typeface="Arial"/>
                <a:cs typeface="Arial"/>
              </a:rPr>
              <a:t>process</a:t>
            </a:r>
            <a:r>
              <a:rPr sz="2450" b="1" spc="-40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110" dirty="0">
                <a:solidFill>
                  <a:srgbClr val="0D0D0E"/>
                </a:solidFill>
                <a:latin typeface="Arial"/>
                <a:cs typeface="Arial"/>
              </a:rPr>
              <a:t>involves</a:t>
            </a:r>
            <a:r>
              <a:rPr sz="2450" b="1" spc="-35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70" dirty="0">
                <a:solidFill>
                  <a:srgbClr val="0D0D0E"/>
                </a:solidFill>
                <a:latin typeface="Arial"/>
                <a:cs typeface="Arial"/>
              </a:rPr>
              <a:t>chronic inflammation,</a:t>
            </a:r>
            <a:r>
              <a:rPr sz="2450" b="1" spc="-65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85" dirty="0">
                <a:solidFill>
                  <a:srgbClr val="0D0D0E"/>
                </a:solidFill>
                <a:latin typeface="Arial"/>
                <a:cs typeface="Arial"/>
              </a:rPr>
              <a:t>ligament</a:t>
            </a:r>
            <a:r>
              <a:rPr sz="2450" b="1" spc="-70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50" dirty="0">
                <a:solidFill>
                  <a:srgbClr val="0D0D0E"/>
                </a:solidFill>
                <a:latin typeface="Arial"/>
                <a:cs typeface="Arial"/>
              </a:rPr>
              <a:t>laxity,</a:t>
            </a:r>
            <a:r>
              <a:rPr sz="2450" b="1" spc="-65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0D0D0E"/>
                </a:solidFill>
                <a:latin typeface="Arial"/>
                <a:cs typeface="Arial"/>
              </a:rPr>
              <a:t>tendon </a:t>
            </a:r>
            <a:r>
              <a:rPr sz="2450" b="1" spc="-110" dirty="0">
                <a:solidFill>
                  <a:srgbClr val="0D0D0E"/>
                </a:solidFill>
                <a:latin typeface="Arial"/>
                <a:cs typeface="Arial"/>
              </a:rPr>
              <a:t>imbalance,</a:t>
            </a:r>
            <a:r>
              <a:rPr sz="2450" b="1" spc="-75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120" dirty="0">
                <a:solidFill>
                  <a:srgbClr val="0D0D0E"/>
                </a:solidFill>
                <a:latin typeface="Arial"/>
                <a:cs typeface="Arial"/>
              </a:rPr>
              <a:t>and</a:t>
            </a:r>
            <a:r>
              <a:rPr sz="2450" b="1" spc="-75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35" dirty="0">
                <a:solidFill>
                  <a:srgbClr val="0D0D0E"/>
                </a:solidFill>
                <a:latin typeface="Arial"/>
                <a:cs typeface="Arial"/>
              </a:rPr>
              <a:t>joint</a:t>
            </a:r>
            <a:r>
              <a:rPr sz="2450" b="1" spc="-70" dirty="0">
                <a:solidFill>
                  <a:srgbClr val="0D0D0E"/>
                </a:solidFill>
                <a:latin typeface="Arial"/>
                <a:cs typeface="Arial"/>
              </a:rPr>
              <a:t> </a:t>
            </a:r>
            <a:r>
              <a:rPr sz="2450" b="1" spc="-10" dirty="0">
                <a:solidFill>
                  <a:srgbClr val="0D0D0E"/>
                </a:solidFill>
                <a:latin typeface="Arial"/>
                <a:cs typeface="Arial"/>
              </a:rPr>
              <a:t>destruction.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468850" cy="9753600"/>
            <a:chOff x="0" y="0"/>
            <a:chExt cx="1746885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468850" cy="9753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851209" y="9379044"/>
              <a:ext cx="941705" cy="374650"/>
            </a:xfrm>
            <a:custGeom>
              <a:avLst/>
              <a:gdLst/>
              <a:ahLst/>
              <a:cxnLst/>
              <a:rect l="l" t="t" r="r" b="b"/>
              <a:pathLst>
                <a:path w="941705" h="374650">
                  <a:moveTo>
                    <a:pt x="941195" y="374555"/>
                  </a:moveTo>
                  <a:lnTo>
                    <a:pt x="0" y="374555"/>
                  </a:lnTo>
                  <a:lnTo>
                    <a:pt x="0" y="0"/>
                  </a:lnTo>
                  <a:lnTo>
                    <a:pt x="941195" y="0"/>
                  </a:lnTo>
                  <a:lnTo>
                    <a:pt x="941195" y="374555"/>
                  </a:lnTo>
                  <a:close/>
                </a:path>
              </a:pathLst>
            </a:custGeom>
            <a:solidFill>
              <a:srgbClr val="F1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351" rIns="0" bIns="0" rtlCol="0">
            <a:spAutoFit/>
          </a:bodyPr>
          <a:lstStyle/>
          <a:p>
            <a:pPr marL="1134745">
              <a:lnSpc>
                <a:spcPct val="100000"/>
              </a:lnSpc>
              <a:spcBef>
                <a:spcPts val="100"/>
              </a:spcBef>
            </a:pPr>
            <a:r>
              <a:rPr sz="4000" b="1" spc="-100" dirty="0">
                <a:solidFill>
                  <a:srgbClr val="1B2E5E"/>
                </a:solidFill>
                <a:latin typeface="Arial"/>
                <a:cs typeface="Arial"/>
              </a:rPr>
              <a:t>The</a:t>
            </a:r>
            <a:r>
              <a:rPr sz="4000" b="1" spc="-180" dirty="0">
                <a:solidFill>
                  <a:srgbClr val="1B2E5E"/>
                </a:solidFill>
                <a:latin typeface="Arial"/>
                <a:cs typeface="Arial"/>
              </a:rPr>
              <a:t> </a:t>
            </a:r>
            <a:r>
              <a:rPr sz="4000" b="1" spc="-170" dirty="0">
                <a:solidFill>
                  <a:srgbClr val="1B2E5E"/>
                </a:solidFill>
                <a:latin typeface="Arial"/>
                <a:cs typeface="Arial"/>
              </a:rPr>
              <a:t>Signature</a:t>
            </a:r>
            <a:r>
              <a:rPr sz="4000" b="1" spc="-165" dirty="0">
                <a:solidFill>
                  <a:srgbClr val="1B2E5E"/>
                </a:solidFill>
                <a:latin typeface="Arial"/>
                <a:cs typeface="Arial"/>
              </a:rPr>
              <a:t> </a:t>
            </a:r>
            <a:r>
              <a:rPr sz="4000" b="1" spc="-75" dirty="0">
                <a:solidFill>
                  <a:srgbClr val="1B2E5E"/>
                </a:solidFill>
                <a:latin typeface="Arial"/>
                <a:cs typeface="Arial"/>
              </a:rPr>
              <a:t>Deformities</a:t>
            </a:r>
            <a:r>
              <a:rPr sz="4000" b="1" spc="-204" dirty="0">
                <a:solidFill>
                  <a:srgbClr val="1B2E5E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B2E5E"/>
                </a:solidFill>
                <a:latin typeface="Arial"/>
                <a:cs typeface="Arial"/>
              </a:rPr>
              <a:t>of</a:t>
            </a:r>
            <a:r>
              <a:rPr sz="4000" b="1" spc="-180" dirty="0">
                <a:solidFill>
                  <a:srgbClr val="1B2E5E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1B2E5E"/>
                </a:solidFill>
                <a:latin typeface="Arial"/>
                <a:cs typeface="Arial"/>
              </a:rPr>
              <a:t>the</a:t>
            </a:r>
            <a:r>
              <a:rPr sz="4000" b="1" spc="-180" dirty="0">
                <a:solidFill>
                  <a:srgbClr val="1B2E5E"/>
                </a:solidFill>
                <a:latin typeface="Arial"/>
                <a:cs typeface="Arial"/>
              </a:rPr>
              <a:t> </a:t>
            </a:r>
            <a:r>
              <a:rPr sz="4000" b="1" spc="-75" dirty="0">
                <a:solidFill>
                  <a:srgbClr val="1B2E5E"/>
                </a:solidFill>
                <a:latin typeface="Arial"/>
                <a:cs typeface="Arial"/>
              </a:rPr>
              <a:t>Hand</a:t>
            </a:r>
            <a:r>
              <a:rPr sz="4000" b="1" spc="-175" dirty="0">
                <a:solidFill>
                  <a:srgbClr val="1B2E5E"/>
                </a:solidFill>
                <a:latin typeface="Arial"/>
                <a:cs typeface="Arial"/>
              </a:rPr>
              <a:t> </a:t>
            </a:r>
            <a:r>
              <a:rPr sz="4000" b="1" spc="-185" dirty="0">
                <a:solidFill>
                  <a:srgbClr val="1B2E5E"/>
                </a:solidFill>
                <a:latin typeface="Arial"/>
                <a:cs typeface="Arial"/>
              </a:rPr>
              <a:t>and</a:t>
            </a:r>
            <a:r>
              <a:rPr sz="4000" b="1" spc="-165" dirty="0">
                <a:solidFill>
                  <a:srgbClr val="1B2E5E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1B2E5E"/>
                </a:solidFill>
                <a:latin typeface="Arial"/>
                <a:cs typeface="Arial"/>
              </a:rPr>
              <a:t>Wrist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1659" y="4502896"/>
            <a:ext cx="2724150" cy="9906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2480"/>
              </a:lnSpc>
              <a:spcBef>
                <a:spcPts val="320"/>
              </a:spcBef>
            </a:pPr>
            <a:r>
              <a:rPr sz="2200" spc="-165" dirty="0">
                <a:solidFill>
                  <a:srgbClr val="252526"/>
                </a:solidFill>
                <a:latin typeface="Verdana"/>
                <a:cs typeface="Verdana"/>
              </a:rPr>
              <a:t>Swan-</a:t>
            </a:r>
            <a:r>
              <a:rPr sz="2200" spc="-150" dirty="0">
                <a:solidFill>
                  <a:srgbClr val="252526"/>
                </a:solidFill>
                <a:latin typeface="Verdana"/>
                <a:cs typeface="Verdana"/>
              </a:rPr>
              <a:t>neck</a:t>
            </a:r>
            <a:r>
              <a:rPr sz="2200" spc="15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00" spc="-114" dirty="0">
                <a:solidFill>
                  <a:srgbClr val="252526"/>
                </a:solidFill>
                <a:latin typeface="Verdana"/>
                <a:cs typeface="Verdana"/>
              </a:rPr>
              <a:t>deformity </a:t>
            </a:r>
            <a:r>
              <a:rPr sz="2200" spc="-215" dirty="0">
                <a:solidFill>
                  <a:srgbClr val="252526"/>
                </a:solidFill>
                <a:latin typeface="Verdana"/>
                <a:cs typeface="Verdana"/>
              </a:rPr>
              <a:t>(DIP</a:t>
            </a:r>
            <a:r>
              <a:rPr sz="2200" spc="-45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252526"/>
                </a:solidFill>
                <a:latin typeface="Verdana"/>
                <a:cs typeface="Verdana"/>
              </a:rPr>
              <a:t>flexion,</a:t>
            </a:r>
            <a:r>
              <a:rPr sz="2200" spc="-105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252526"/>
                </a:solidFill>
                <a:latin typeface="Verdana"/>
                <a:cs typeface="Verdana"/>
              </a:rPr>
              <a:t>PIP </a:t>
            </a:r>
            <a:r>
              <a:rPr sz="2200" spc="-65" dirty="0">
                <a:solidFill>
                  <a:srgbClr val="252526"/>
                </a:solidFill>
                <a:latin typeface="Verdana"/>
                <a:cs typeface="Verdana"/>
              </a:rPr>
              <a:t>hyperextension)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0927" y="6540575"/>
            <a:ext cx="2912745" cy="9912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2480"/>
              </a:lnSpc>
              <a:spcBef>
                <a:spcPts val="325"/>
              </a:spcBef>
            </a:pPr>
            <a:r>
              <a:rPr sz="2200" spc="-105" dirty="0">
                <a:solidFill>
                  <a:srgbClr val="252526"/>
                </a:solidFill>
                <a:latin typeface="Verdana"/>
                <a:cs typeface="Verdana"/>
              </a:rPr>
              <a:t>Boutonnière</a:t>
            </a:r>
            <a:r>
              <a:rPr sz="2200" spc="-25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00" spc="-110" dirty="0">
                <a:solidFill>
                  <a:srgbClr val="252526"/>
                </a:solidFill>
                <a:latin typeface="Verdana"/>
                <a:cs typeface="Verdana"/>
              </a:rPr>
              <a:t>deformity </a:t>
            </a:r>
            <a:r>
              <a:rPr sz="2200" spc="-165" dirty="0">
                <a:solidFill>
                  <a:srgbClr val="252526"/>
                </a:solidFill>
                <a:latin typeface="Verdana"/>
                <a:cs typeface="Verdana"/>
              </a:rPr>
              <a:t>(PIP</a:t>
            </a:r>
            <a:r>
              <a:rPr sz="2200" spc="-45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252526"/>
                </a:solidFill>
                <a:latin typeface="Verdana"/>
                <a:cs typeface="Verdana"/>
              </a:rPr>
              <a:t>flexion,</a:t>
            </a:r>
            <a:r>
              <a:rPr sz="2200" spc="-120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252526"/>
                </a:solidFill>
                <a:latin typeface="Verdana"/>
                <a:cs typeface="Verdana"/>
              </a:rPr>
              <a:t>DIP </a:t>
            </a:r>
            <a:r>
              <a:rPr sz="2200" spc="-65" dirty="0">
                <a:solidFill>
                  <a:srgbClr val="252526"/>
                </a:solidFill>
                <a:latin typeface="Verdana"/>
                <a:cs typeface="Verdana"/>
              </a:rPr>
              <a:t>hyperextension)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10818" y="1851606"/>
            <a:ext cx="2474595" cy="6965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506095" marR="5080" indent="-494030">
              <a:lnSpc>
                <a:spcPts val="2550"/>
              </a:lnSpc>
              <a:spcBef>
                <a:spcPts val="335"/>
              </a:spcBef>
            </a:pPr>
            <a:r>
              <a:rPr sz="2250" spc="-30" dirty="0">
                <a:solidFill>
                  <a:srgbClr val="252526"/>
                </a:solidFill>
                <a:latin typeface="Verdana"/>
                <a:cs typeface="Verdana"/>
              </a:rPr>
              <a:t>Ulnar</a:t>
            </a:r>
            <a:r>
              <a:rPr sz="2250" spc="-140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50" spc="-40" dirty="0">
                <a:solidFill>
                  <a:srgbClr val="252526"/>
                </a:solidFill>
                <a:latin typeface="Verdana"/>
                <a:cs typeface="Verdana"/>
              </a:rPr>
              <a:t>deviation</a:t>
            </a:r>
            <a:r>
              <a:rPr sz="2250" spc="-140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50" spc="-25" dirty="0">
                <a:solidFill>
                  <a:srgbClr val="252526"/>
                </a:solidFill>
                <a:latin typeface="Verdana"/>
                <a:cs typeface="Verdana"/>
              </a:rPr>
              <a:t>of </a:t>
            </a:r>
            <a:r>
              <a:rPr sz="2250" spc="-40" dirty="0">
                <a:solidFill>
                  <a:srgbClr val="252526"/>
                </a:solidFill>
                <a:latin typeface="Verdana"/>
                <a:cs typeface="Verdana"/>
              </a:rPr>
              <a:t>the</a:t>
            </a:r>
            <a:r>
              <a:rPr sz="2250" spc="-150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50" spc="-10" dirty="0">
                <a:solidFill>
                  <a:srgbClr val="252526"/>
                </a:solidFill>
                <a:latin typeface="Verdana"/>
                <a:cs typeface="Verdana"/>
              </a:rPr>
              <a:t>fingers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49215" y="7202903"/>
            <a:ext cx="2182495" cy="6711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415"/>
              </a:spcBef>
            </a:pPr>
            <a:r>
              <a:rPr sz="2200" spc="-40" dirty="0">
                <a:solidFill>
                  <a:srgbClr val="252526"/>
                </a:solidFill>
                <a:latin typeface="Verdana"/>
                <a:cs typeface="Verdana"/>
              </a:rPr>
              <a:t>Wrist</a:t>
            </a:r>
            <a:r>
              <a:rPr sz="2200" spc="-155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252526"/>
                </a:solidFill>
                <a:latin typeface="Verdana"/>
                <a:cs typeface="Verdana"/>
              </a:rPr>
              <a:t>instability </a:t>
            </a:r>
            <a:r>
              <a:rPr sz="2200" spc="-55" dirty="0">
                <a:solidFill>
                  <a:srgbClr val="252526"/>
                </a:solidFill>
                <a:latin typeface="Verdana"/>
                <a:cs typeface="Verdana"/>
              </a:rPr>
              <a:t>and</a:t>
            </a:r>
            <a:r>
              <a:rPr sz="2200" spc="-140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252526"/>
                </a:solidFill>
                <a:latin typeface="Verdana"/>
                <a:cs typeface="Verdana"/>
              </a:rPr>
              <a:t>subluxation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01384" y="7908612"/>
            <a:ext cx="118110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110" dirty="0">
                <a:solidFill>
                  <a:srgbClr val="252526"/>
                </a:solidFill>
                <a:latin typeface="Verdana"/>
                <a:cs typeface="Verdana"/>
              </a:rPr>
              <a:t>Z-</a:t>
            </a:r>
            <a:r>
              <a:rPr sz="2050" spc="-475" dirty="0">
                <a:solidFill>
                  <a:srgbClr val="252526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252526"/>
                </a:solidFill>
                <a:latin typeface="Verdana"/>
                <a:cs typeface="Verdana"/>
              </a:rPr>
              <a:t>thumb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9726" y="9017185"/>
            <a:ext cx="14763115" cy="3898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350" b="1" spc="-200" dirty="0">
                <a:solidFill>
                  <a:srgbClr val="252526"/>
                </a:solidFill>
                <a:latin typeface="Tahoma"/>
                <a:cs typeface="Tahoma"/>
              </a:rPr>
              <a:t>These</a:t>
            </a:r>
            <a:r>
              <a:rPr sz="2350" b="1" spc="-80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190" dirty="0">
                <a:solidFill>
                  <a:srgbClr val="252526"/>
                </a:solidFill>
                <a:latin typeface="Tahoma"/>
                <a:cs typeface="Tahoma"/>
              </a:rPr>
              <a:t>deformities</a:t>
            </a:r>
            <a:r>
              <a:rPr sz="2350" b="1" spc="-75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185" dirty="0">
                <a:solidFill>
                  <a:srgbClr val="252526"/>
                </a:solidFill>
                <a:latin typeface="Tahoma"/>
                <a:cs typeface="Tahoma"/>
              </a:rPr>
              <a:t>result</a:t>
            </a:r>
            <a:r>
              <a:rPr sz="2350" b="1" spc="-80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229" dirty="0">
                <a:solidFill>
                  <a:srgbClr val="252526"/>
                </a:solidFill>
                <a:latin typeface="Tahoma"/>
                <a:cs typeface="Tahoma"/>
              </a:rPr>
              <a:t>from</a:t>
            </a:r>
            <a:r>
              <a:rPr sz="2350" b="1" spc="-75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250" dirty="0">
                <a:solidFill>
                  <a:srgbClr val="252526"/>
                </a:solidFill>
                <a:latin typeface="Tahoma"/>
                <a:cs typeface="Tahoma"/>
              </a:rPr>
              <a:t>a</a:t>
            </a:r>
            <a:r>
              <a:rPr sz="2350" b="1" spc="-80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204" dirty="0">
                <a:solidFill>
                  <a:srgbClr val="252526"/>
                </a:solidFill>
                <a:latin typeface="Tahoma"/>
                <a:cs typeface="Tahoma"/>
              </a:rPr>
              <a:t>complex</a:t>
            </a:r>
            <a:r>
              <a:rPr sz="2350" b="1" spc="-75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180" dirty="0">
                <a:solidFill>
                  <a:srgbClr val="252526"/>
                </a:solidFill>
                <a:latin typeface="Tahoma"/>
                <a:cs typeface="Tahoma"/>
              </a:rPr>
              <a:t>interplay</a:t>
            </a:r>
            <a:r>
              <a:rPr sz="2350" b="1" spc="-80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170" dirty="0">
                <a:solidFill>
                  <a:srgbClr val="252526"/>
                </a:solidFill>
                <a:latin typeface="Tahoma"/>
                <a:cs typeface="Tahoma"/>
              </a:rPr>
              <a:t>of</a:t>
            </a:r>
            <a:r>
              <a:rPr sz="2350" b="1" spc="-75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180" dirty="0">
                <a:solidFill>
                  <a:srgbClr val="252526"/>
                </a:solidFill>
                <a:latin typeface="Tahoma"/>
                <a:cs typeface="Tahoma"/>
              </a:rPr>
              <a:t>joint</a:t>
            </a:r>
            <a:r>
              <a:rPr sz="2350" b="1" spc="-80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195" dirty="0">
                <a:solidFill>
                  <a:srgbClr val="252526"/>
                </a:solidFill>
                <a:latin typeface="Tahoma"/>
                <a:cs typeface="Tahoma"/>
              </a:rPr>
              <a:t>destruction,</a:t>
            </a:r>
            <a:r>
              <a:rPr sz="2350" b="1" spc="-75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200" dirty="0">
                <a:solidFill>
                  <a:srgbClr val="252526"/>
                </a:solidFill>
                <a:latin typeface="Tahoma"/>
                <a:cs typeface="Tahoma"/>
              </a:rPr>
              <a:t>ligament</a:t>
            </a:r>
            <a:r>
              <a:rPr sz="2350" b="1" spc="-80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225" dirty="0">
                <a:solidFill>
                  <a:srgbClr val="252526"/>
                </a:solidFill>
                <a:latin typeface="Tahoma"/>
                <a:cs typeface="Tahoma"/>
              </a:rPr>
              <a:t>weakening,</a:t>
            </a:r>
            <a:r>
              <a:rPr sz="2350" b="1" spc="-80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229" dirty="0">
                <a:solidFill>
                  <a:srgbClr val="252526"/>
                </a:solidFill>
                <a:latin typeface="Tahoma"/>
                <a:cs typeface="Tahoma"/>
              </a:rPr>
              <a:t>and</a:t>
            </a:r>
            <a:r>
              <a:rPr sz="2350" b="1" spc="-75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210" dirty="0">
                <a:solidFill>
                  <a:srgbClr val="252526"/>
                </a:solidFill>
                <a:latin typeface="Tahoma"/>
                <a:cs typeface="Tahoma"/>
              </a:rPr>
              <a:t>tendon</a:t>
            </a:r>
            <a:r>
              <a:rPr sz="2350" b="1" spc="-80" dirty="0">
                <a:solidFill>
                  <a:srgbClr val="252526"/>
                </a:solidFill>
                <a:latin typeface="Tahoma"/>
                <a:cs typeface="Tahoma"/>
              </a:rPr>
              <a:t> </a:t>
            </a:r>
            <a:r>
              <a:rPr sz="2350" b="1" spc="-114" dirty="0">
                <a:solidFill>
                  <a:srgbClr val="252526"/>
                </a:solidFill>
                <a:latin typeface="Tahoma"/>
                <a:cs typeface="Tahoma"/>
              </a:rPr>
              <a:t>imbalance.</a:t>
            </a:r>
            <a:endParaRPr sz="2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0373" y="8166100"/>
            <a:ext cx="685924" cy="127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709" y="6845300"/>
            <a:ext cx="1397253" cy="825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0923" y="5321299"/>
            <a:ext cx="1244826" cy="762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2541" y="3555999"/>
            <a:ext cx="1066993" cy="1295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0647" y="2006599"/>
            <a:ext cx="965375" cy="1295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3522" y="7581900"/>
            <a:ext cx="711329" cy="8636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3522" y="6045199"/>
            <a:ext cx="698626" cy="8509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83522" y="4495799"/>
            <a:ext cx="711329" cy="8636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83522" y="2946399"/>
            <a:ext cx="711329" cy="8636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36247" y="394758"/>
            <a:ext cx="10803890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dirty="0">
                <a:solidFill>
                  <a:srgbClr val="112467"/>
                </a:solidFill>
                <a:latin typeface="Calibri"/>
                <a:cs typeface="Calibri"/>
              </a:rPr>
              <a:t>The</a:t>
            </a:r>
            <a:r>
              <a:rPr sz="4800" spc="170" dirty="0">
                <a:solidFill>
                  <a:srgbClr val="112467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13266B"/>
                </a:solidFill>
                <a:latin typeface="Calibri"/>
                <a:cs typeface="Calibri"/>
              </a:rPr>
              <a:t>Pathological</a:t>
            </a:r>
            <a:r>
              <a:rPr sz="4800" spc="585" dirty="0">
                <a:solidFill>
                  <a:srgbClr val="13266B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112664"/>
                </a:solidFill>
                <a:latin typeface="Calibri"/>
                <a:cs typeface="Calibri"/>
              </a:rPr>
              <a:t>Cascade</a:t>
            </a:r>
            <a:r>
              <a:rPr sz="4800" spc="254" dirty="0">
                <a:solidFill>
                  <a:srgbClr val="112664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0F1F64"/>
                </a:solidFill>
                <a:latin typeface="Calibri"/>
                <a:cs typeface="Calibri"/>
              </a:rPr>
              <a:t>Within</a:t>
            </a:r>
            <a:r>
              <a:rPr sz="4800" spc="295" dirty="0">
                <a:solidFill>
                  <a:srgbClr val="0F1F64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0F2164"/>
                </a:solidFill>
                <a:latin typeface="Calibri"/>
                <a:cs typeface="Calibri"/>
              </a:rPr>
              <a:t>the</a:t>
            </a:r>
            <a:r>
              <a:rPr sz="4800" spc="145" dirty="0">
                <a:solidFill>
                  <a:srgbClr val="0F2164"/>
                </a:solidFill>
                <a:latin typeface="Calibri"/>
                <a:cs typeface="Calibri"/>
              </a:rPr>
              <a:t> </a:t>
            </a:r>
            <a:r>
              <a:rPr sz="4800" spc="-20" dirty="0">
                <a:solidFill>
                  <a:srgbClr val="0C2164"/>
                </a:solidFill>
                <a:latin typeface="Calibri"/>
                <a:cs typeface="Calibri"/>
              </a:rPr>
              <a:t>Hand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5090" y="1274233"/>
            <a:ext cx="15253335" cy="77355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-60" dirty="0">
                <a:latin typeface="Calibri"/>
                <a:cs typeface="Calibri"/>
              </a:rPr>
              <a:t>The</a:t>
            </a:r>
            <a:r>
              <a:rPr sz="2900" spc="-105" dirty="0">
                <a:latin typeface="Calibri"/>
                <a:cs typeface="Calibri"/>
              </a:rPr>
              <a:t> </a:t>
            </a:r>
            <a:r>
              <a:rPr sz="2900" spc="-35" dirty="0">
                <a:latin typeface="Calibri"/>
                <a:cs typeface="Calibri"/>
              </a:rPr>
              <a:t>progressive</a:t>
            </a:r>
            <a:r>
              <a:rPr sz="2900" spc="-12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loss</a:t>
            </a:r>
            <a:r>
              <a:rPr sz="2900" spc="-16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of</a:t>
            </a:r>
            <a:r>
              <a:rPr sz="2900" spc="-1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hand</a:t>
            </a:r>
            <a:r>
              <a:rPr sz="2900" spc="-75" dirty="0">
                <a:latin typeface="Calibri"/>
                <a:cs typeface="Calibri"/>
              </a:rPr>
              <a:t> </a:t>
            </a:r>
            <a:r>
              <a:rPr sz="2900" spc="-60" dirty="0">
                <a:latin typeface="Calibri"/>
                <a:cs typeface="Calibri"/>
              </a:rPr>
              <a:t>function</a:t>
            </a:r>
            <a:r>
              <a:rPr sz="2900" spc="-8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and</a:t>
            </a:r>
            <a:r>
              <a:rPr sz="2900" spc="-80" dirty="0">
                <a:latin typeface="Calibri"/>
                <a:cs typeface="Calibri"/>
              </a:rPr>
              <a:t> </a:t>
            </a:r>
            <a:r>
              <a:rPr sz="2900" spc="-60" dirty="0">
                <a:latin typeface="Calibri"/>
                <a:cs typeface="Calibri"/>
              </a:rPr>
              <a:t>dexterity</a:t>
            </a:r>
            <a:r>
              <a:rPr sz="2900" spc="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is</a:t>
            </a:r>
            <a:r>
              <a:rPr sz="2900" spc="-160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driven</a:t>
            </a:r>
            <a:r>
              <a:rPr sz="2900" spc="-9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by</a:t>
            </a:r>
            <a:r>
              <a:rPr sz="2900" spc="-114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</a:t>
            </a:r>
            <a:r>
              <a:rPr sz="2900" spc="-165" dirty="0">
                <a:latin typeface="Calibri"/>
                <a:cs typeface="Calibri"/>
              </a:rPr>
              <a:t> </a:t>
            </a:r>
            <a:r>
              <a:rPr sz="2900" spc="-55" dirty="0">
                <a:latin typeface="Calibri"/>
                <a:cs typeface="Calibri"/>
              </a:rPr>
              <a:t>predictable</a:t>
            </a:r>
            <a:r>
              <a:rPr sz="2900" spc="114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sequence</a:t>
            </a:r>
            <a:r>
              <a:rPr sz="2900" spc="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of</a:t>
            </a:r>
            <a:r>
              <a:rPr sz="2900" spc="-155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tissue</a:t>
            </a:r>
            <a:r>
              <a:rPr sz="2900" spc="-5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damage.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2900">
              <a:latin typeface="Calibri"/>
              <a:cs typeface="Calibri"/>
            </a:endParaRPr>
          </a:p>
          <a:p>
            <a:pPr marL="5945505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Synovial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Membrane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Inflammation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3200">
              <a:latin typeface="Calibri"/>
              <a:cs typeface="Calibri"/>
            </a:endParaRPr>
          </a:p>
          <a:p>
            <a:pPr marL="5937885">
              <a:lnSpc>
                <a:spcPct val="100000"/>
              </a:lnSpc>
              <a:spcBef>
                <a:spcPts val="5"/>
              </a:spcBef>
            </a:pPr>
            <a:r>
              <a:rPr sz="3250" dirty="0">
                <a:latin typeface="Calibri"/>
                <a:cs typeface="Calibri"/>
              </a:rPr>
              <a:t>Pannus</a:t>
            </a:r>
            <a:r>
              <a:rPr sz="3250" spc="170" dirty="0">
                <a:latin typeface="Calibri"/>
                <a:cs typeface="Calibri"/>
              </a:rPr>
              <a:t> </a:t>
            </a:r>
            <a:r>
              <a:rPr sz="3250" spc="-10" dirty="0">
                <a:latin typeface="Calibri"/>
                <a:cs typeface="Calibri"/>
              </a:rPr>
              <a:t>Formation</a:t>
            </a:r>
            <a:endParaRPr sz="3250">
              <a:latin typeface="Calibri"/>
              <a:cs typeface="Calibri"/>
            </a:endParaRPr>
          </a:p>
          <a:p>
            <a:pPr marL="5930265" marR="3779520" indent="10160">
              <a:lnSpc>
                <a:spcPts val="12200"/>
              </a:lnSpc>
              <a:spcBef>
                <a:spcPts val="1590"/>
              </a:spcBef>
            </a:pPr>
            <a:r>
              <a:rPr sz="2950" spc="95" dirty="0">
                <a:latin typeface="Calibri"/>
                <a:cs typeface="Calibri"/>
              </a:rPr>
              <a:t>Destruction</a:t>
            </a:r>
            <a:r>
              <a:rPr sz="2950" spc="285" dirty="0">
                <a:latin typeface="Calibri"/>
                <a:cs typeface="Calibri"/>
              </a:rPr>
              <a:t> </a:t>
            </a:r>
            <a:r>
              <a:rPr sz="2950" spc="95" dirty="0">
                <a:latin typeface="Calibri"/>
                <a:cs typeface="Calibri"/>
              </a:rPr>
              <a:t>of</a:t>
            </a:r>
            <a:r>
              <a:rPr sz="2950" spc="-130" dirty="0">
                <a:latin typeface="Calibri"/>
                <a:cs typeface="Calibri"/>
              </a:rPr>
              <a:t> </a:t>
            </a:r>
            <a:r>
              <a:rPr sz="2950" spc="80" dirty="0">
                <a:latin typeface="Calibri"/>
                <a:cs typeface="Calibri"/>
              </a:rPr>
              <a:t>joint</a:t>
            </a:r>
            <a:r>
              <a:rPr sz="2950" spc="165" dirty="0">
                <a:latin typeface="Calibri"/>
                <a:cs typeface="Calibri"/>
              </a:rPr>
              <a:t> </a:t>
            </a:r>
            <a:r>
              <a:rPr sz="2950" spc="95" dirty="0">
                <a:latin typeface="Calibri"/>
                <a:cs typeface="Calibri"/>
              </a:rPr>
              <a:t>Surfaces </a:t>
            </a:r>
            <a:r>
              <a:rPr sz="3300" spc="-10" dirty="0">
                <a:latin typeface="Calibri"/>
                <a:cs typeface="Calibri"/>
              </a:rPr>
              <a:t>Ligament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</a:t>
            </a:r>
            <a:r>
              <a:rPr sz="3300" spc="-19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Tendon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spc="-90" dirty="0">
                <a:latin typeface="Calibri"/>
                <a:cs typeface="Calibri"/>
              </a:rPr>
              <a:t>Weakening </a:t>
            </a:r>
            <a:r>
              <a:rPr sz="3200" dirty="0">
                <a:latin typeface="Calibri"/>
                <a:cs typeface="Calibri"/>
              </a:rPr>
              <a:t>joint Subluxation</a:t>
            </a:r>
            <a:r>
              <a:rPr sz="3200" spc="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0" dirty="0">
                <a:latin typeface="Calibri"/>
                <a:cs typeface="Calibri"/>
              </a:rPr>
              <a:t> Deformity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917</Words>
  <Application>Microsoft Office PowerPoint</Application>
  <PresentationFormat>Custom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MT</vt:lpstr>
      <vt:lpstr>Calibri</vt:lpstr>
      <vt:lpstr>Lucida Sans Unicode</vt:lpstr>
      <vt:lpstr>Tahoma</vt:lpstr>
      <vt:lpstr>Verdana</vt:lpstr>
      <vt:lpstr>Office Theme</vt:lpstr>
      <vt:lpstr>Rheumatoid Arthritis: A Systemic Disease with a Focal Impact</vt:lpstr>
      <vt:lpstr>A Chronic, Systemic Autoimmune Condition</vt:lpstr>
      <vt:lpstr>PowerPoint Presentation</vt:lpstr>
      <vt:lpstr>A Four-Stage Journey of Joint Destruction</vt:lpstr>
      <vt:lpstr>The Early Stages: Inflammation Gives Way to Invasion</vt:lpstr>
      <vt:lpstr>The Late Stoges: From Severe Destruction to Functional Loss</vt:lpstr>
      <vt:lpstr>The Hands: The Primary Battleground of Rheumatoid Arthritis</vt:lpstr>
      <vt:lpstr>The Signature Deformities of the Hand and Wrist</vt:lpstr>
      <vt:lpstr>The Pathological Cascade Within the Hand</vt:lpstr>
      <vt:lpstr>Effective Management of Rheumatoid Arthritis (RA)</vt:lpstr>
      <vt:lpstr>The Pillars of Management: Medication and Rehabilitation</vt:lpstr>
      <vt:lpstr>Surgical Interventions for Advanced Joint</vt:lpstr>
      <vt:lpstr>Wrist Splints</vt:lpstr>
      <vt:lpstr>Hand and Finger Splints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Rheumatoid_Arthritis_Systemic_Disease_Focal_Impact.pdf</dc:title>
  <dc:creator>عاهد _بسيسو، AHED_BSAISO</dc:creator>
  <cp:keywords>DAG9RL2TgOo,BAGkqdhAYAQ,0</cp:keywords>
  <cp:lastModifiedBy>AHED BSEISO</cp:lastModifiedBy>
  <cp:revision>1</cp:revision>
  <dcterms:created xsi:type="dcterms:W3CDTF">2026-01-02T14:14:52Z</dcterms:created>
  <dcterms:modified xsi:type="dcterms:W3CDTF">2026-02-01T19:23:52Z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2026-01-02T00:00:00Z</vt:filetime>
  </property>
  <property fmtid="{D5CDD505-2E9C-101B-9397-08002B2CF9AE}" pid="5" name="Producer">
    <vt:lpwstr>Canva</vt:lpwstr>
  </property>
  <property fmtid="{D5CDD505-2E9C-101B-9397-08002B2CF9AE}" pid="6" name="containsAiGeneratedContent">
    <vt:lpwstr>Yes</vt:lpwstr>
  </property>
</Properties>
</file>